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7" r:id="rId5"/>
    <p:sldId id="258" r:id="rId6"/>
    <p:sldId id="259" r:id="rId7"/>
    <p:sldId id="260" r:id="rId8"/>
    <p:sldId id="270" r:id="rId9"/>
    <p:sldId id="261" r:id="rId10"/>
    <p:sldId id="262" r:id="rId11"/>
    <p:sldId id="271" r:id="rId12"/>
    <p:sldId id="27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0EAA3-DC9B-4DFD-99FC-DDD3808FA290}" type="datetimeFigureOut">
              <a:rPr lang="fi-FI" smtClean="0"/>
              <a:t>8.11.2017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044EE-6902-4297-9927-D62C70CA88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71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44EE-6902-4297-9927-D62C70CA883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18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44EE-6902-4297-9927-D62C70CA883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37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92000" y="2210295"/>
            <a:ext cx="7560000" cy="243741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92000" y="5605034"/>
            <a:ext cx="7560000" cy="115543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2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5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9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wer_of_color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2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wer_of_color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wer_of_color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39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wer_of_color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86" y="822433"/>
            <a:ext cx="8465855" cy="90396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86" y="1721922"/>
            <a:ext cx="8465855" cy="44042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315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92000" y="2210295"/>
            <a:ext cx="7560000" cy="243741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92000" y="5605034"/>
            <a:ext cx="7560000" cy="115543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5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0986" y="1721922"/>
            <a:ext cx="4108510" cy="4404241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78331" y="1721922"/>
            <a:ext cx="4108510" cy="4404241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0986" y="822433"/>
            <a:ext cx="8465855" cy="90396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8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0986" y="1721922"/>
            <a:ext cx="5367296" cy="4404241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913911" y="1721922"/>
            <a:ext cx="2872929" cy="4404241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0986" y="822433"/>
            <a:ext cx="8465855" cy="90396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77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text +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0986" y="1721922"/>
            <a:ext cx="8466754" cy="2170800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20635" y="3955513"/>
            <a:ext cx="8466206" cy="2170649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0986" y="822433"/>
            <a:ext cx="8465855" cy="90396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95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0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3" y="6356351"/>
            <a:ext cx="2133600" cy="327478"/>
          </a:xfrm>
        </p:spPr>
        <p:txBody>
          <a:bodyPr/>
          <a:lstStyle>
            <a:lvl1pPr>
              <a:defRPr sz="900"/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27478"/>
          </a:xfrm>
        </p:spPr>
        <p:txBody>
          <a:bodyPr/>
          <a:lstStyle>
            <a:lvl1pPr>
              <a:defRPr sz="900"/>
            </a:lvl1pPr>
          </a:lstStyle>
          <a:p>
            <a:endParaRPr lang="fi-F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27478"/>
          </a:xfrm>
        </p:spPr>
        <p:txBody>
          <a:bodyPr/>
          <a:lstStyle>
            <a:lvl1pPr>
              <a:defRPr sz="900"/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876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92000" y="2210295"/>
            <a:ext cx="7560000" cy="243741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92000" y="5605034"/>
            <a:ext cx="7560000" cy="115543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/end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7536"/>
            <a:ext cx="8924544" cy="6662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92000" y="2210295"/>
            <a:ext cx="7560000" cy="243741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92000" y="5605034"/>
            <a:ext cx="7560000" cy="115543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8000" y="99000"/>
            <a:ext cx="8928000" cy="6660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BF8FD-39C0-4403-9072-354A70DAB018}" type="datetimeFigureOut">
              <a:rPr lang="fi-FI" smtClean="0">
                <a:solidFill>
                  <a:prstClr val="white"/>
                </a:solidFill>
              </a:rPr>
              <a:pPr/>
              <a:t>8.11.2017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C148F-FD84-4CF8-8DFB-8535F35A5AC0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92000" y="1600200"/>
            <a:ext cx="7560000" cy="18288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92000" y="3705655"/>
            <a:ext cx="75600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2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0986" y="822434"/>
            <a:ext cx="8465855" cy="9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0986" y="1721922"/>
            <a:ext cx="8465855" cy="44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0987" y="6340824"/>
            <a:ext cx="1144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28A8F"/>
                </a:solidFill>
                <a:latin typeface="+mn-lt"/>
              </a:defRPr>
            </a:lvl1pPr>
          </a:lstStyle>
          <a:p>
            <a:fld id="{1CEBF8FD-39C0-4403-9072-354A70DAB018}" type="datetimeFigureOut">
              <a:rPr lang="fi-FI" smtClean="0"/>
              <a:pPr/>
              <a:t>8.11.2017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3200" y="6340824"/>
            <a:ext cx="2184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2808F"/>
                </a:solidFill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365" y="6340824"/>
            <a:ext cx="57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28A8F"/>
                </a:solidFill>
                <a:latin typeface="+mn-lt"/>
              </a:defRPr>
            </a:lvl1pPr>
          </a:lstStyle>
          <a:p>
            <a:fld id="{F28C148F-FD84-4CF8-8DFB-8535F35A5AC0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" y="-11875"/>
            <a:ext cx="822434" cy="8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u="none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Systems for exterior windows and doors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/>
              <a:t>-Water-borne products have mostly replaced solvent-borne products</a:t>
            </a:r>
          </a:p>
          <a:p>
            <a:r>
              <a:rPr lang="en-US" sz="1200" dirty="0"/>
              <a:t>-Water-borne products are fast drying and they have very good exterior durability</a:t>
            </a:r>
          </a:p>
          <a:p>
            <a:r>
              <a:rPr lang="en-US" sz="1200" dirty="0"/>
              <a:t>-Good stacking properties needed especially for door paints</a:t>
            </a:r>
          </a:p>
          <a:p>
            <a:r>
              <a:rPr lang="en-US" sz="1200" dirty="0"/>
              <a:t>-Often separate primer and top coat but also only top coat system is possible</a:t>
            </a:r>
          </a:p>
          <a:p>
            <a:r>
              <a:rPr lang="en-US" sz="1200" dirty="0"/>
              <a:t>-Top coat mostly applied by airless/air assisted airless spraying</a:t>
            </a:r>
          </a:p>
          <a:p>
            <a:r>
              <a:rPr lang="en-US" sz="1200" dirty="0"/>
              <a:t>-Primer and impregnation also by dipping and flow coating application</a:t>
            </a:r>
          </a:p>
          <a:p>
            <a:r>
              <a:rPr lang="en-US" sz="1200" dirty="0"/>
              <a:t>-Drying in conventional oven temperature 30-40°C</a:t>
            </a:r>
          </a:p>
          <a:p>
            <a:endParaRPr lang="en-US" sz="1200" dirty="0"/>
          </a:p>
          <a:p>
            <a:r>
              <a:rPr lang="en-US" sz="1200" dirty="0"/>
              <a:t>-It is important to use colored product both as primer</a:t>
            </a:r>
          </a:p>
          <a:p>
            <a:r>
              <a:rPr lang="en-US" sz="1200" dirty="0"/>
              <a:t>and top lacquer. Then resistance against sunlight </a:t>
            </a:r>
          </a:p>
          <a:p>
            <a:r>
              <a:rPr lang="en-US" sz="1200" dirty="0"/>
              <a:t>is best possible and cracking and peeling minimum</a:t>
            </a:r>
          </a:p>
        </p:txBody>
      </p:sp>
      <p:pic>
        <p:nvPicPr>
          <p:cNvPr id="5" name="Kuva 4" descr="C:\Users\tlakerer\AppData\Local\Microsoft\Windows\Temporary Internet Files\Content.Word\Stained_lacquer_door_Merit_Jaht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708137" cy="2466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96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Solvent-borne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paints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i-FI" sz="1200" dirty="0"/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 err="1"/>
              <a:t>Diccoplast</a:t>
            </a:r>
            <a:r>
              <a:rPr lang="fi-FI" sz="1200" dirty="0"/>
              <a:t> </a:t>
            </a:r>
            <a:r>
              <a:rPr lang="fi-FI" sz="1200" dirty="0" err="1"/>
              <a:t>Elastic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pPr>
              <a:buNone/>
            </a:pPr>
            <a:r>
              <a:rPr lang="fi-FI" sz="1200" dirty="0"/>
              <a:t>	</a:t>
            </a:r>
            <a:r>
              <a:rPr lang="fi-FI" sz="1200" dirty="0" err="1"/>
              <a:t>-elastic</a:t>
            </a:r>
            <a:r>
              <a:rPr lang="fi-FI" sz="1200" dirty="0"/>
              <a:t> </a:t>
            </a:r>
            <a:r>
              <a:rPr lang="fi-FI" sz="1200" dirty="0" err="1"/>
              <a:t>modified</a:t>
            </a:r>
            <a:r>
              <a:rPr lang="fi-FI" sz="1200" dirty="0"/>
              <a:t> </a:t>
            </a:r>
            <a:r>
              <a:rPr lang="fi-FI" sz="1200" dirty="0" err="1"/>
              <a:t>acid</a:t>
            </a:r>
            <a:r>
              <a:rPr lang="fi-FI" sz="1200" dirty="0"/>
              <a:t> </a:t>
            </a:r>
            <a:r>
              <a:rPr lang="fi-FI" sz="1200" dirty="0" err="1"/>
              <a:t>catalyzed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 err="1"/>
              <a:t>Diccodur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pPr>
              <a:buNone/>
            </a:pPr>
            <a:r>
              <a:rPr lang="fi-FI" sz="1200" dirty="0"/>
              <a:t>	</a:t>
            </a:r>
            <a:r>
              <a:rPr lang="fi-FI" sz="1200" dirty="0" err="1"/>
              <a:t>-polyurethane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pPr>
              <a:buNone/>
            </a:pPr>
            <a:r>
              <a:rPr lang="fi-FI" sz="1200" dirty="0"/>
              <a:t>	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 err="1"/>
              <a:t>Dicco</a:t>
            </a:r>
            <a:r>
              <a:rPr lang="fi-FI" sz="1200" dirty="0"/>
              <a:t> </a:t>
            </a:r>
            <a:r>
              <a:rPr lang="fi-FI" sz="1200" dirty="0" err="1"/>
              <a:t>Flex</a:t>
            </a:r>
            <a:r>
              <a:rPr lang="fi-FI" sz="1200" dirty="0"/>
              <a:t> 30</a:t>
            </a:r>
          </a:p>
          <a:p>
            <a:pPr>
              <a:buNone/>
            </a:pPr>
            <a:r>
              <a:rPr lang="fi-FI" sz="1200" dirty="0"/>
              <a:t>	</a:t>
            </a:r>
            <a:r>
              <a:rPr lang="fi-FI" sz="1200" dirty="0" err="1"/>
              <a:t>-elastic</a:t>
            </a:r>
            <a:r>
              <a:rPr lang="fi-FI" sz="1200" dirty="0"/>
              <a:t> </a:t>
            </a:r>
            <a:r>
              <a:rPr lang="fi-FI" sz="1200" dirty="0" err="1"/>
              <a:t>modified</a:t>
            </a:r>
            <a:r>
              <a:rPr lang="fi-FI" sz="1200" dirty="0"/>
              <a:t> </a:t>
            </a:r>
            <a:r>
              <a:rPr lang="fi-FI" sz="1200" dirty="0" err="1"/>
              <a:t>amino</a:t>
            </a:r>
            <a:r>
              <a:rPr lang="fi-FI" sz="1200" dirty="0"/>
              <a:t> </a:t>
            </a:r>
            <a:r>
              <a:rPr lang="fi-FI" sz="1200" dirty="0" err="1"/>
              <a:t>resin</a:t>
            </a:r>
            <a:r>
              <a:rPr lang="fi-FI" sz="1200" dirty="0"/>
              <a:t> top </a:t>
            </a:r>
            <a:r>
              <a:rPr lang="fi-FI" sz="1200" dirty="0" err="1"/>
              <a:t>paint</a:t>
            </a:r>
            <a:endParaRPr lang="fi-FI" sz="1200" dirty="0"/>
          </a:p>
        </p:txBody>
      </p:sp>
      <p:pic>
        <p:nvPicPr>
          <p:cNvPr id="4" name="Picture 4" descr="teollik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3" y="2060848"/>
            <a:ext cx="28437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92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Solvent-borne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systems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i-FI" sz="1800" dirty="0"/>
          </a:p>
          <a:p>
            <a:r>
              <a:rPr lang="fi-FI" sz="1200" dirty="0"/>
              <a:t>1x 125-150 µm </a:t>
            </a:r>
            <a:r>
              <a:rPr lang="fi-FI" sz="1200" dirty="0" err="1"/>
              <a:t>Diccoplast</a:t>
            </a:r>
            <a:r>
              <a:rPr lang="fi-FI" sz="1200" dirty="0"/>
              <a:t> </a:t>
            </a:r>
            <a:r>
              <a:rPr lang="fi-FI" sz="1200" dirty="0" err="1"/>
              <a:t>Elastic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r>
              <a:rPr lang="fi-FI" sz="1200" dirty="0"/>
              <a:t>1x 125-150 µm </a:t>
            </a:r>
            <a:r>
              <a:rPr lang="fi-FI" sz="1200" dirty="0" err="1"/>
              <a:t>Dicco</a:t>
            </a:r>
            <a:r>
              <a:rPr lang="fi-FI" sz="1200" dirty="0"/>
              <a:t> </a:t>
            </a:r>
            <a:r>
              <a:rPr lang="fi-FI" sz="1200" dirty="0" err="1"/>
              <a:t>Flex</a:t>
            </a:r>
            <a:r>
              <a:rPr lang="fi-FI" sz="1200" dirty="0"/>
              <a:t> 30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endParaRPr lang="fi-FI" sz="1200" dirty="0"/>
          </a:p>
          <a:p>
            <a:r>
              <a:rPr lang="fi-FI" sz="1200" dirty="0"/>
              <a:t>2x 125-150 µm </a:t>
            </a:r>
            <a:r>
              <a:rPr lang="fi-FI" sz="1200" dirty="0" err="1"/>
              <a:t>Dicco</a:t>
            </a:r>
            <a:r>
              <a:rPr lang="fi-FI" sz="1200" dirty="0"/>
              <a:t> </a:t>
            </a:r>
            <a:r>
              <a:rPr lang="fi-FI" sz="1200" dirty="0" err="1"/>
              <a:t>Flex</a:t>
            </a:r>
            <a:r>
              <a:rPr lang="fi-FI" sz="1200" dirty="0"/>
              <a:t> 30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endParaRPr lang="fi-FI" sz="1200" dirty="0"/>
          </a:p>
          <a:p>
            <a:r>
              <a:rPr lang="fi-FI" sz="1200" dirty="0"/>
              <a:t>1x 125-150 µm </a:t>
            </a:r>
            <a:r>
              <a:rPr lang="fi-FI" sz="1200" dirty="0" err="1"/>
              <a:t>Diccodur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r>
              <a:rPr lang="fi-FI" sz="1200" dirty="0"/>
              <a:t>1x 125-150 µm </a:t>
            </a:r>
            <a:r>
              <a:rPr lang="fi-FI" sz="1200" dirty="0" err="1"/>
              <a:t>Dicco</a:t>
            </a:r>
            <a:r>
              <a:rPr lang="fi-FI" sz="1200" dirty="0"/>
              <a:t> </a:t>
            </a:r>
            <a:r>
              <a:rPr lang="fi-FI" sz="1200" dirty="0" err="1"/>
              <a:t>Flex</a:t>
            </a:r>
            <a:r>
              <a:rPr lang="fi-FI" sz="1200" dirty="0"/>
              <a:t> 30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 err="1"/>
              <a:t>-Repainting</a:t>
            </a:r>
            <a:r>
              <a:rPr lang="fi-FI" sz="1200" dirty="0"/>
              <a:t> </a:t>
            </a:r>
            <a:r>
              <a:rPr lang="fi-FI" sz="1200" dirty="0" err="1"/>
              <a:t>Otex</a:t>
            </a:r>
            <a:r>
              <a:rPr lang="fi-FI" sz="1200" dirty="0"/>
              <a:t> + Teho </a:t>
            </a:r>
            <a:r>
              <a:rPr lang="fi-FI" sz="1200" dirty="0" err="1"/>
              <a:t>oil</a:t>
            </a:r>
            <a:r>
              <a:rPr lang="fi-FI" sz="1200" dirty="0"/>
              <a:t> </a:t>
            </a:r>
            <a:r>
              <a:rPr lang="fi-FI" sz="1200" dirty="0" err="1"/>
              <a:t>paint</a:t>
            </a:r>
            <a:r>
              <a:rPr lang="fi-FI" sz="1200" dirty="0"/>
              <a:t> </a:t>
            </a:r>
          </a:p>
        </p:txBody>
      </p:sp>
      <p:pic>
        <p:nvPicPr>
          <p:cNvPr id="6148" name="Picture 4" descr="S8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916832"/>
            <a:ext cx="1914525" cy="3966593"/>
          </a:xfrm>
          <a:prstGeom prst="rect">
            <a:avLst/>
          </a:prstGeom>
          <a:noFill/>
        </p:spPr>
      </p:pic>
      <p:pic>
        <p:nvPicPr>
          <p:cNvPr id="6150" name="Picture 6" descr="http://www.tiivi.fi/binary/image/thumbnailer/-/fid/49/120/height/145/clip/c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2016224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828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tx1"/>
                </a:solidFill>
              </a:rPr>
              <a:t>Application </a:t>
            </a:r>
            <a:r>
              <a:rPr lang="fi-FI" sz="2400" dirty="0" err="1">
                <a:solidFill>
                  <a:schemeClr val="tx1"/>
                </a:solidFill>
              </a:rPr>
              <a:t>methods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sz="1200" dirty="0"/>
          </a:p>
          <a:p>
            <a:r>
              <a:rPr lang="fi-FI" sz="1200" dirty="0" err="1"/>
              <a:t>Airless</a:t>
            </a:r>
            <a:r>
              <a:rPr lang="fi-FI" sz="1200" dirty="0"/>
              <a:t> and air </a:t>
            </a:r>
            <a:r>
              <a:rPr lang="fi-FI" sz="1200" dirty="0" err="1"/>
              <a:t>assisted</a:t>
            </a:r>
            <a:r>
              <a:rPr lang="fi-FI" sz="1200" dirty="0"/>
              <a:t> </a:t>
            </a:r>
            <a:r>
              <a:rPr lang="fi-FI" sz="1200" dirty="0" err="1"/>
              <a:t>airless</a:t>
            </a:r>
            <a:r>
              <a:rPr lang="fi-FI" sz="1200" dirty="0"/>
              <a:t> </a:t>
            </a:r>
            <a:r>
              <a:rPr lang="fi-FI" sz="1200" dirty="0" err="1"/>
              <a:t>spraying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-Primer</a:t>
            </a:r>
            <a:r>
              <a:rPr lang="fi-FI" sz="1200" dirty="0"/>
              <a:t> and top </a:t>
            </a:r>
            <a:r>
              <a:rPr lang="fi-FI" sz="1200" dirty="0" err="1"/>
              <a:t>coat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-Manual</a:t>
            </a:r>
            <a:r>
              <a:rPr lang="fi-FI" sz="1200" dirty="0"/>
              <a:t> </a:t>
            </a:r>
            <a:r>
              <a:rPr lang="fi-FI" sz="1200" dirty="0" err="1"/>
              <a:t>spraying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-Electrostatic</a:t>
            </a:r>
            <a:r>
              <a:rPr lang="fi-FI" sz="1200" dirty="0"/>
              <a:t> </a:t>
            </a:r>
            <a:r>
              <a:rPr lang="fi-FI" sz="1200" dirty="0" err="1"/>
              <a:t>spraying</a:t>
            </a:r>
            <a:r>
              <a:rPr lang="fi-FI" sz="1200" dirty="0"/>
              <a:t>	</a:t>
            </a:r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-Robot</a:t>
            </a:r>
            <a:r>
              <a:rPr lang="fi-FI" sz="1200" dirty="0"/>
              <a:t> </a:t>
            </a:r>
            <a:r>
              <a:rPr lang="fi-FI" sz="1200" dirty="0" err="1"/>
              <a:t>spraying</a:t>
            </a:r>
            <a:r>
              <a:rPr lang="fi-FI" sz="1200" dirty="0"/>
              <a:t> </a:t>
            </a:r>
            <a:r>
              <a:rPr lang="fi-FI" sz="1200" dirty="0" err="1"/>
              <a:t>systems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</a:p>
          <a:p>
            <a:pPr marL="0" indent="0">
              <a:buNone/>
            </a:pPr>
            <a:endParaRPr lang="fi-FI" sz="1200" dirty="0"/>
          </a:p>
          <a:p>
            <a:r>
              <a:rPr lang="fi-FI" sz="1200" dirty="0" err="1"/>
              <a:t>Dipping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-Primers</a:t>
            </a:r>
            <a:r>
              <a:rPr lang="fi-FI" sz="1200" dirty="0"/>
              <a:t> and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stains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-Dipping</a:t>
            </a:r>
            <a:r>
              <a:rPr lang="fi-FI" sz="1200" dirty="0"/>
              <a:t> </a:t>
            </a:r>
            <a:r>
              <a:rPr lang="fi-FI" sz="1200" dirty="0" err="1"/>
              <a:t>time</a:t>
            </a:r>
            <a:r>
              <a:rPr lang="fi-FI" sz="1200" dirty="0"/>
              <a:t> 5-10 s</a:t>
            </a:r>
          </a:p>
          <a:p>
            <a:pPr marL="0" indent="0">
              <a:buNone/>
            </a:pPr>
            <a:endParaRPr lang="fi-FI" sz="1200" dirty="0"/>
          </a:p>
          <a:p>
            <a:r>
              <a:rPr lang="fi-FI" sz="1200" dirty="0" err="1"/>
              <a:t>Flow</a:t>
            </a:r>
            <a:r>
              <a:rPr lang="fi-FI" sz="1200" dirty="0"/>
              <a:t> </a:t>
            </a:r>
            <a:r>
              <a:rPr lang="fi-FI" sz="1200" dirty="0" err="1"/>
              <a:t>coating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</a:t>
            </a:r>
            <a:r>
              <a:rPr lang="fi-FI" sz="1200" dirty="0" err="1"/>
              <a:t>-Primers</a:t>
            </a:r>
            <a:r>
              <a:rPr lang="fi-FI" sz="1200" dirty="0"/>
              <a:t> and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stains</a:t>
            </a:r>
            <a:endParaRPr lang="fi-FI" sz="1200" dirty="0"/>
          </a:p>
        </p:txBody>
      </p:sp>
      <p:pic>
        <p:nvPicPr>
          <p:cNvPr id="4" name="Picture 2" descr="http://www.svetsmek.se/p631/files/m_la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2348880"/>
            <a:ext cx="350453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34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Robot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spraying</a:t>
            </a:r>
            <a:endParaRPr lang="fi-FI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769" y="2071688"/>
            <a:ext cx="493395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4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1600" b="0" dirty="0">
                <a:solidFill>
                  <a:schemeClr val="tx1"/>
                </a:solidFill>
              </a:rPr>
              <a:t>		</a:t>
            </a:r>
            <a:r>
              <a:rPr lang="fi-FI" sz="1600" b="0" dirty="0" err="1">
                <a:solidFill>
                  <a:schemeClr val="tx1"/>
                </a:solidFill>
              </a:rPr>
              <a:t>Flow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coating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application</a:t>
            </a:r>
            <a:br>
              <a:rPr lang="fi-FI" sz="1600" b="0" dirty="0">
                <a:solidFill>
                  <a:schemeClr val="tx1"/>
                </a:solidFill>
              </a:rPr>
            </a:br>
            <a:r>
              <a:rPr lang="fi-FI" sz="1600" b="0" dirty="0">
                <a:solidFill>
                  <a:schemeClr val="tx1"/>
                </a:solidFill>
              </a:rPr>
              <a:t>		</a:t>
            </a:r>
            <a:r>
              <a:rPr lang="fi-FI" sz="1400" b="0" dirty="0">
                <a:solidFill>
                  <a:schemeClr val="tx1"/>
                </a:solidFill>
              </a:rPr>
              <a:t>-white </a:t>
            </a:r>
            <a:r>
              <a:rPr lang="fi-FI" sz="1400" b="0" dirty="0" err="1">
                <a:solidFill>
                  <a:schemeClr val="tx1"/>
                </a:solidFill>
              </a:rPr>
              <a:t>primer</a:t>
            </a:r>
            <a:endParaRPr lang="fi-FI" sz="1400" b="0" dirty="0">
              <a:solidFill>
                <a:schemeClr val="tx1"/>
              </a:solidFill>
            </a:endParaRPr>
          </a:p>
        </p:txBody>
      </p:sp>
      <p:pic>
        <p:nvPicPr>
          <p:cNvPr id="4" name="Sisällön paikkamerkki 3" descr="20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722438"/>
            <a:ext cx="5671914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13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1800" b="0" dirty="0" err="1">
                <a:solidFill>
                  <a:schemeClr val="tx1"/>
                </a:solidFill>
              </a:rPr>
              <a:t>Conventional</a:t>
            </a:r>
            <a:r>
              <a:rPr lang="fi-FI" sz="1800" b="0" dirty="0">
                <a:solidFill>
                  <a:schemeClr val="tx1"/>
                </a:solidFill>
              </a:rPr>
              <a:t> </a:t>
            </a:r>
            <a:r>
              <a:rPr lang="fi-FI" sz="1800" b="0" dirty="0" err="1">
                <a:solidFill>
                  <a:schemeClr val="tx1"/>
                </a:solidFill>
              </a:rPr>
              <a:t>drying</a:t>
            </a:r>
            <a:endParaRPr lang="fi-FI" sz="1800" b="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400" dirty="0" err="1"/>
              <a:t>-Drying</a:t>
            </a:r>
            <a:r>
              <a:rPr lang="fi-FI" sz="1400" dirty="0"/>
              <a:t> </a:t>
            </a:r>
            <a:r>
              <a:rPr lang="fi-FI" sz="1400" dirty="0" err="1"/>
              <a:t>temperature</a:t>
            </a:r>
            <a:r>
              <a:rPr lang="fi-FI" sz="1400" dirty="0"/>
              <a:t> 30-40°C</a:t>
            </a:r>
          </a:p>
          <a:p>
            <a:r>
              <a:rPr lang="fi-FI" sz="1400" dirty="0" err="1"/>
              <a:t>-Typical</a:t>
            </a:r>
            <a:r>
              <a:rPr lang="fi-FI" sz="1400" dirty="0"/>
              <a:t> </a:t>
            </a:r>
            <a:r>
              <a:rPr lang="fi-FI" sz="1400" dirty="0" err="1"/>
              <a:t>drying</a:t>
            </a:r>
            <a:r>
              <a:rPr lang="fi-FI" sz="1400" dirty="0"/>
              <a:t> </a:t>
            </a:r>
            <a:r>
              <a:rPr lang="fi-FI" sz="1400" dirty="0" err="1"/>
              <a:t>time</a:t>
            </a:r>
            <a:r>
              <a:rPr lang="fi-FI" sz="1400" dirty="0"/>
              <a:t> for </a:t>
            </a:r>
            <a:r>
              <a:rPr lang="fi-FI" sz="1400" dirty="0" err="1"/>
              <a:t>water-borne</a:t>
            </a:r>
            <a:r>
              <a:rPr lang="fi-FI" sz="1400" dirty="0"/>
              <a:t> products </a:t>
            </a:r>
            <a:r>
              <a:rPr lang="fi-FI" sz="1400" dirty="0" err="1"/>
              <a:t>about</a:t>
            </a:r>
            <a:r>
              <a:rPr lang="fi-FI" sz="1400" dirty="0"/>
              <a:t> 2-4 </a:t>
            </a:r>
            <a:r>
              <a:rPr lang="fi-FI" sz="1400" dirty="0" err="1"/>
              <a:t>hours</a:t>
            </a:r>
            <a:endParaRPr lang="fi-FI" sz="1400" dirty="0"/>
          </a:p>
          <a:p>
            <a:r>
              <a:rPr lang="fi-FI" sz="1400" dirty="0" err="1"/>
              <a:t>-Windows</a:t>
            </a:r>
            <a:r>
              <a:rPr lang="fi-FI" sz="1400" dirty="0"/>
              <a:t> </a:t>
            </a:r>
            <a:r>
              <a:rPr lang="fi-FI" sz="1400" dirty="0" err="1"/>
              <a:t>hanging</a:t>
            </a:r>
            <a:r>
              <a:rPr lang="fi-FI" sz="1400" dirty="0"/>
              <a:t> in </a:t>
            </a:r>
            <a:r>
              <a:rPr lang="fi-FI" sz="1400" dirty="0" err="1"/>
              <a:t>hooks</a:t>
            </a:r>
            <a:endParaRPr lang="fi-FI" sz="14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fancybox-img" descr="http://www.superfici.com/media/immagini/3256_z_corret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35" y="2708920"/>
            <a:ext cx="6120130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27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0986" y="822433"/>
            <a:ext cx="8465855" cy="950383"/>
          </a:xfrm>
        </p:spPr>
        <p:txBody>
          <a:bodyPr>
            <a:noAutofit/>
          </a:bodyPr>
          <a:lstStyle/>
          <a:p>
            <a:r>
              <a:rPr lang="fi-FI" sz="1800" b="0" dirty="0" err="1">
                <a:solidFill>
                  <a:schemeClr val="tx1"/>
                </a:solidFill>
              </a:rPr>
              <a:t>Diagram</a:t>
            </a:r>
            <a:r>
              <a:rPr lang="fi-FI" sz="1800" b="0" dirty="0">
                <a:solidFill>
                  <a:schemeClr val="tx1"/>
                </a:solidFill>
              </a:rPr>
              <a:t> of </a:t>
            </a:r>
            <a:r>
              <a:rPr lang="fi-FI" sz="1800" b="0" dirty="0" err="1">
                <a:solidFill>
                  <a:schemeClr val="tx1"/>
                </a:solidFill>
              </a:rPr>
              <a:t>typical</a:t>
            </a:r>
            <a:r>
              <a:rPr lang="fi-FI" sz="1800" b="0" dirty="0">
                <a:solidFill>
                  <a:schemeClr val="tx1"/>
                </a:solidFill>
              </a:rPr>
              <a:t> </a:t>
            </a:r>
            <a:r>
              <a:rPr lang="fi-FI" sz="1800" b="0" dirty="0" err="1">
                <a:solidFill>
                  <a:schemeClr val="tx1"/>
                </a:solidFill>
              </a:rPr>
              <a:t>window</a:t>
            </a:r>
            <a:r>
              <a:rPr lang="fi-FI" sz="1800" b="0" dirty="0">
                <a:solidFill>
                  <a:schemeClr val="tx1"/>
                </a:solidFill>
              </a:rPr>
              <a:t> </a:t>
            </a:r>
            <a:r>
              <a:rPr lang="fi-FI" sz="1800" b="0" dirty="0" err="1">
                <a:solidFill>
                  <a:schemeClr val="tx1"/>
                </a:solidFill>
              </a:rPr>
              <a:t>painting</a:t>
            </a:r>
            <a:r>
              <a:rPr lang="fi-FI" sz="1800" b="0" dirty="0">
                <a:solidFill>
                  <a:schemeClr val="tx1"/>
                </a:solidFill>
              </a:rPr>
              <a:t> </a:t>
            </a:r>
            <a:r>
              <a:rPr lang="fi-FI" sz="1800" b="0" dirty="0" err="1">
                <a:solidFill>
                  <a:schemeClr val="tx1"/>
                </a:solidFill>
              </a:rPr>
              <a:t>line</a:t>
            </a:r>
            <a:r>
              <a:rPr lang="fi-FI" sz="1800" b="0" dirty="0">
                <a:solidFill>
                  <a:schemeClr val="tx1"/>
                </a:solidFill>
              </a:rPr>
              <a:t>:</a:t>
            </a:r>
            <a:br>
              <a:rPr lang="fi-FI" sz="1800" b="0" dirty="0">
                <a:solidFill>
                  <a:schemeClr val="tx1"/>
                </a:solidFill>
              </a:rPr>
            </a:br>
            <a:br>
              <a:rPr lang="fi-FI" sz="1800" b="0" dirty="0">
                <a:solidFill>
                  <a:schemeClr val="tx1"/>
                </a:solidFill>
              </a:rPr>
            </a:br>
            <a:r>
              <a:rPr lang="fi-FI" sz="1600" b="0" dirty="0" err="1">
                <a:solidFill>
                  <a:schemeClr val="tx1"/>
                </a:solidFill>
              </a:rPr>
              <a:t>Flow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coater</a:t>
            </a:r>
            <a:r>
              <a:rPr lang="fi-FI" sz="1600" b="0" dirty="0">
                <a:solidFill>
                  <a:schemeClr val="tx1"/>
                </a:solidFill>
              </a:rPr>
              <a:t>, </a:t>
            </a:r>
            <a:r>
              <a:rPr lang="fi-FI" sz="1600" b="0" dirty="0" err="1">
                <a:solidFill>
                  <a:schemeClr val="tx1"/>
                </a:solidFill>
              </a:rPr>
              <a:t>spraying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station</a:t>
            </a:r>
            <a:r>
              <a:rPr lang="fi-FI" sz="1600" b="0" dirty="0">
                <a:solidFill>
                  <a:schemeClr val="tx1"/>
                </a:solidFill>
              </a:rPr>
              <a:t> and </a:t>
            </a:r>
            <a:r>
              <a:rPr lang="fi-FI" sz="1600" b="0" dirty="0" err="1">
                <a:solidFill>
                  <a:schemeClr val="tx1"/>
                </a:solidFill>
              </a:rPr>
              <a:t>drying</a:t>
            </a:r>
            <a:r>
              <a:rPr lang="fi-FI" sz="1600" b="0" dirty="0">
                <a:solidFill>
                  <a:schemeClr val="tx1"/>
                </a:solidFill>
              </a:rPr>
              <a:t> </a:t>
            </a:r>
            <a:r>
              <a:rPr lang="fi-FI" sz="1600" b="0" dirty="0" err="1">
                <a:solidFill>
                  <a:schemeClr val="tx1"/>
                </a:solidFill>
              </a:rPr>
              <a:t>tunnel</a:t>
            </a:r>
            <a:endParaRPr lang="fi-FI" sz="16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894" y="2967038"/>
            <a:ext cx="5219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24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Water-borne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lacquers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048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fi-FI" sz="1200" dirty="0"/>
              <a:t>Pinja Wood </a:t>
            </a:r>
            <a:r>
              <a:rPr lang="fi-FI" sz="1200" dirty="0" err="1"/>
              <a:t>Stain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-</a:t>
            </a:r>
            <a:r>
              <a:rPr lang="fi-FI" sz="1200" dirty="0" err="1"/>
              <a:t>Water-borne</a:t>
            </a:r>
            <a:r>
              <a:rPr lang="fi-FI" sz="1200" dirty="0"/>
              <a:t> </a:t>
            </a:r>
            <a:r>
              <a:rPr lang="fi-FI" sz="1200" dirty="0" err="1"/>
              <a:t>tintable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stain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 err="1"/>
              <a:t>-First</a:t>
            </a:r>
            <a:r>
              <a:rPr lang="fi-FI" sz="1200" dirty="0"/>
              <a:t> </a:t>
            </a:r>
            <a:r>
              <a:rPr lang="fi-FI" sz="1200" dirty="0" err="1"/>
              <a:t>layer</a:t>
            </a:r>
            <a:r>
              <a:rPr lang="fi-FI" sz="1200" dirty="0"/>
              <a:t>, </a:t>
            </a:r>
            <a:r>
              <a:rPr lang="fi-FI" sz="1200" dirty="0" err="1"/>
              <a:t>colouring</a:t>
            </a:r>
            <a:r>
              <a:rPr lang="fi-FI" sz="1200" dirty="0"/>
              <a:t> of the </a:t>
            </a:r>
            <a:r>
              <a:rPr lang="fi-FI" sz="1200" dirty="0" err="1"/>
              <a:t>wood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 err="1"/>
              <a:t>Pinjalac</a:t>
            </a:r>
            <a:r>
              <a:rPr lang="fi-FI" sz="1200" dirty="0"/>
              <a:t> HB</a:t>
            </a:r>
          </a:p>
          <a:p>
            <a:pPr>
              <a:buFontTx/>
              <a:buNone/>
            </a:pPr>
            <a:r>
              <a:rPr lang="fi-FI" sz="1200" dirty="0"/>
              <a:t>  </a:t>
            </a:r>
            <a:r>
              <a:rPr lang="fi-FI" sz="1200" dirty="0" err="1"/>
              <a:t>-Very</a:t>
            </a:r>
            <a:r>
              <a:rPr lang="fi-FI" sz="1200" dirty="0"/>
              <a:t> </a:t>
            </a:r>
            <a:r>
              <a:rPr lang="fi-FI" sz="1200" dirty="0" err="1"/>
              <a:t>thixotropic</a:t>
            </a:r>
            <a:r>
              <a:rPr lang="fi-FI" sz="1200" dirty="0"/>
              <a:t> </a:t>
            </a:r>
            <a:r>
              <a:rPr lang="fi-FI" sz="1200" dirty="0" err="1"/>
              <a:t>lacquer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  </a:t>
            </a:r>
            <a:r>
              <a:rPr lang="fi-FI" sz="1200" dirty="0" err="1"/>
              <a:t>-Tintable</a:t>
            </a:r>
            <a:r>
              <a:rPr lang="fi-FI" sz="1200" dirty="0"/>
              <a:t> with </a:t>
            </a:r>
            <a:r>
              <a:rPr lang="fi-FI" sz="1200" dirty="0" err="1"/>
              <a:t>Akvi</a:t>
            </a:r>
            <a:r>
              <a:rPr lang="fi-FI" sz="1200" dirty="0"/>
              <a:t> </a:t>
            </a:r>
            <a:r>
              <a:rPr lang="fi-FI" sz="1200" dirty="0" err="1"/>
              <a:t>Tone</a:t>
            </a:r>
            <a:r>
              <a:rPr lang="fi-FI" sz="1200" dirty="0"/>
              <a:t> </a:t>
            </a:r>
            <a:r>
              <a:rPr lang="fi-FI" sz="1200" dirty="0" err="1"/>
              <a:t>colorants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  </a:t>
            </a:r>
            <a:r>
              <a:rPr lang="fi-FI" sz="1200" dirty="0" err="1"/>
              <a:t>-Very</a:t>
            </a:r>
            <a:r>
              <a:rPr lang="fi-FI" sz="1200" dirty="0"/>
              <a:t> </a:t>
            </a:r>
            <a:r>
              <a:rPr lang="fi-FI" sz="1200" dirty="0" err="1"/>
              <a:t>clear</a:t>
            </a:r>
            <a:r>
              <a:rPr lang="fi-FI" sz="1200" dirty="0"/>
              <a:t> </a:t>
            </a:r>
            <a:r>
              <a:rPr lang="fi-FI" sz="1200" dirty="0" err="1"/>
              <a:t>film</a:t>
            </a:r>
            <a:r>
              <a:rPr lang="fi-FI" sz="1200" dirty="0"/>
              <a:t> </a:t>
            </a:r>
            <a:r>
              <a:rPr lang="fi-FI" sz="1200" dirty="0" err="1"/>
              <a:t>even</a:t>
            </a:r>
            <a:r>
              <a:rPr lang="fi-FI" sz="1200" dirty="0"/>
              <a:t> </a:t>
            </a:r>
            <a:r>
              <a:rPr lang="fi-FI" sz="1200" dirty="0" err="1"/>
              <a:t>if</a:t>
            </a:r>
            <a:r>
              <a:rPr lang="fi-FI" sz="1200" dirty="0"/>
              <a:t> </a:t>
            </a:r>
            <a:r>
              <a:rPr lang="fi-FI" sz="1200" dirty="0" err="1"/>
              <a:t>higher</a:t>
            </a:r>
            <a:r>
              <a:rPr lang="fi-FI" sz="1200" dirty="0"/>
              <a:t> </a:t>
            </a:r>
            <a:r>
              <a:rPr lang="fi-FI" sz="1200" dirty="0" err="1"/>
              <a:t>film</a:t>
            </a:r>
            <a:r>
              <a:rPr lang="fi-FI" sz="1200" dirty="0"/>
              <a:t> </a:t>
            </a:r>
            <a:r>
              <a:rPr lang="fi-FI" sz="1200" dirty="0" err="1"/>
              <a:t>thickness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 err="1"/>
              <a:t>Pinjalac</a:t>
            </a:r>
            <a:r>
              <a:rPr lang="fi-FI" sz="1200" dirty="0"/>
              <a:t> </a:t>
            </a:r>
            <a:r>
              <a:rPr lang="fi-FI" sz="1200" dirty="0" err="1"/>
              <a:t>Solid</a:t>
            </a:r>
            <a:r>
              <a:rPr lang="fi-FI" sz="1200" dirty="0"/>
              <a:t> </a:t>
            </a:r>
            <a:r>
              <a:rPr lang="fi-FI" sz="1200" dirty="0" err="1"/>
              <a:t>Dipp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-For </a:t>
            </a:r>
            <a:r>
              <a:rPr lang="fi-FI" sz="1200" dirty="0" err="1"/>
              <a:t>dipping</a:t>
            </a:r>
            <a:r>
              <a:rPr lang="fi-FI" sz="1200" dirty="0"/>
              <a:t> and </a:t>
            </a:r>
            <a:r>
              <a:rPr lang="fi-FI" sz="1200" dirty="0" err="1"/>
              <a:t>flow</a:t>
            </a:r>
            <a:r>
              <a:rPr lang="fi-FI" sz="1200" dirty="0"/>
              <a:t> </a:t>
            </a:r>
            <a:r>
              <a:rPr lang="fi-FI" sz="1200" dirty="0" err="1"/>
              <a:t>coating</a:t>
            </a:r>
            <a:r>
              <a:rPr lang="fi-FI" sz="1200" dirty="0"/>
              <a:t> </a:t>
            </a:r>
            <a:r>
              <a:rPr lang="fi-FI" sz="1200" dirty="0" err="1"/>
              <a:t>application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Pinja </a:t>
            </a:r>
            <a:r>
              <a:rPr lang="fi-FI" sz="1200" dirty="0" err="1"/>
              <a:t>Color</a:t>
            </a:r>
            <a:r>
              <a:rPr lang="fi-FI" sz="1200" dirty="0"/>
              <a:t> Plus</a:t>
            </a:r>
          </a:p>
          <a:p>
            <a:pPr>
              <a:buFontTx/>
              <a:buNone/>
            </a:pPr>
            <a:r>
              <a:rPr lang="fi-FI" sz="1200" dirty="0"/>
              <a:t> -</a:t>
            </a:r>
            <a:r>
              <a:rPr lang="fi-FI" sz="1200" dirty="0" err="1"/>
              <a:t>Semi-trasparent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stain</a:t>
            </a:r>
            <a:r>
              <a:rPr lang="fi-FI" sz="1200" dirty="0"/>
              <a:t> and </a:t>
            </a:r>
            <a:r>
              <a:rPr lang="fi-FI" sz="1200" dirty="0" err="1"/>
              <a:t>exellent</a:t>
            </a:r>
            <a:r>
              <a:rPr lang="fi-FI" sz="1200" dirty="0"/>
              <a:t> </a:t>
            </a:r>
            <a:r>
              <a:rPr lang="fi-FI" sz="1200" dirty="0" err="1"/>
              <a:t>exterior</a:t>
            </a:r>
            <a:r>
              <a:rPr lang="fi-FI" sz="1200" dirty="0"/>
              <a:t> </a:t>
            </a:r>
            <a:r>
              <a:rPr lang="fi-FI" sz="1200" dirty="0" err="1"/>
              <a:t>durability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 -</a:t>
            </a:r>
            <a:r>
              <a:rPr lang="fi-FI" sz="1200" dirty="0" err="1"/>
              <a:t>Longer</a:t>
            </a:r>
            <a:r>
              <a:rPr lang="fi-FI" sz="1200" dirty="0"/>
              <a:t> </a:t>
            </a:r>
            <a:r>
              <a:rPr lang="fi-FI" sz="1200" dirty="0" err="1"/>
              <a:t>maintenance</a:t>
            </a:r>
            <a:r>
              <a:rPr lang="fi-FI" sz="1200" dirty="0"/>
              <a:t> </a:t>
            </a:r>
            <a:r>
              <a:rPr lang="fi-FI" sz="1200" dirty="0" err="1"/>
              <a:t>interval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 err="1"/>
              <a:t>Relacquering</a:t>
            </a:r>
            <a:r>
              <a:rPr lang="fi-FI" sz="1200" dirty="0"/>
              <a:t>  </a:t>
            </a:r>
            <a:r>
              <a:rPr lang="fi-FI" sz="1200" dirty="0" err="1"/>
              <a:t>Unica</a:t>
            </a:r>
            <a:r>
              <a:rPr lang="fi-FI" sz="1200" dirty="0"/>
              <a:t> Super </a:t>
            </a:r>
            <a:r>
              <a:rPr lang="fi-FI" sz="1200" dirty="0" err="1"/>
              <a:t>or</a:t>
            </a:r>
            <a:r>
              <a:rPr lang="fi-FI" sz="1200" dirty="0"/>
              <a:t> Merit Jahti</a:t>
            </a:r>
          </a:p>
        </p:txBody>
      </p:sp>
      <p:pic>
        <p:nvPicPr>
          <p:cNvPr id="4" name="Kuva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76872"/>
            <a:ext cx="25202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925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Typical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lacquer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systems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1507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sz="1200" dirty="0"/>
              <a:t>3 -</a:t>
            </a:r>
            <a:r>
              <a:rPr lang="fi-FI" sz="1200" dirty="0" err="1"/>
              <a:t>layer</a:t>
            </a:r>
            <a:r>
              <a:rPr lang="fi-FI" sz="1200" dirty="0"/>
              <a:t> </a:t>
            </a:r>
            <a:r>
              <a:rPr lang="fi-FI" sz="1200" dirty="0" err="1"/>
              <a:t>systems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1x  80-120 µm Pinja Wood </a:t>
            </a:r>
            <a:r>
              <a:rPr lang="fi-FI" sz="1200" dirty="0" err="1"/>
              <a:t>Stain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2x 125-150 µm </a:t>
            </a:r>
            <a:r>
              <a:rPr lang="fi-FI" sz="1200" dirty="0" err="1"/>
              <a:t>Pinjalac</a:t>
            </a:r>
            <a:r>
              <a:rPr lang="fi-FI" sz="1200" dirty="0"/>
              <a:t> HB </a:t>
            </a:r>
            <a:r>
              <a:rPr lang="fi-FI" sz="1200" dirty="0" err="1"/>
              <a:t>colored</a:t>
            </a:r>
            <a:r>
              <a:rPr lang="fi-FI" sz="1200" dirty="0"/>
              <a:t>   </a:t>
            </a:r>
          </a:p>
          <a:p>
            <a:pPr>
              <a:buFontTx/>
              <a:buNone/>
            </a:pPr>
            <a:endParaRPr lang="fi-FI" sz="1200" dirty="0"/>
          </a:p>
          <a:p>
            <a:r>
              <a:rPr lang="fi-FI" sz="1200" dirty="0"/>
              <a:t>1x  80-120 µm Pinja Wood </a:t>
            </a:r>
            <a:r>
              <a:rPr lang="fi-FI" sz="1200" dirty="0" err="1"/>
              <a:t>Stain</a:t>
            </a:r>
            <a:endParaRPr lang="fi-FI" sz="1200" dirty="0"/>
          </a:p>
          <a:p>
            <a:r>
              <a:rPr lang="fi-FI" sz="1200" dirty="0"/>
              <a:t>2x 125-150 µm Pinja </a:t>
            </a:r>
            <a:r>
              <a:rPr lang="fi-FI" sz="1200" dirty="0" err="1"/>
              <a:t>Color</a:t>
            </a:r>
            <a:r>
              <a:rPr lang="fi-FI" sz="1200" dirty="0"/>
              <a:t> Plus </a:t>
            </a:r>
            <a:r>
              <a:rPr lang="fi-FI" sz="1200" dirty="0" err="1"/>
              <a:t>colored</a:t>
            </a:r>
            <a:r>
              <a:rPr lang="fi-FI" sz="1200" dirty="0"/>
              <a:t>        </a:t>
            </a:r>
          </a:p>
          <a:p>
            <a:pPr>
              <a:buFontTx/>
              <a:buNone/>
            </a:pPr>
            <a:r>
              <a:rPr lang="fi-FI" sz="1200" dirty="0"/>
              <a:t>   </a:t>
            </a:r>
          </a:p>
          <a:p>
            <a:pPr marL="0" indent="0"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4 -</a:t>
            </a:r>
            <a:r>
              <a:rPr lang="fi-FI" sz="1200" dirty="0" err="1"/>
              <a:t>layer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r>
              <a:rPr lang="fi-FI" sz="1200" dirty="0"/>
              <a:t> for </a:t>
            </a:r>
            <a:r>
              <a:rPr lang="fi-FI" sz="1200" dirty="0" err="1"/>
              <a:t>deep</a:t>
            </a:r>
            <a:r>
              <a:rPr lang="fi-FI" sz="1200" dirty="0"/>
              <a:t> pore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types</a:t>
            </a:r>
            <a:r>
              <a:rPr lang="fi-FI" sz="1200" dirty="0"/>
              <a:t> (</a:t>
            </a:r>
            <a:r>
              <a:rPr lang="fi-FI" sz="1200" dirty="0" err="1"/>
              <a:t>oak</a:t>
            </a:r>
            <a:r>
              <a:rPr lang="fi-FI" sz="1200" dirty="0"/>
              <a:t>)</a:t>
            </a:r>
          </a:p>
          <a:p>
            <a:pPr>
              <a:buFontTx/>
              <a:buNone/>
            </a:pPr>
            <a:endParaRPr lang="fi-FI" sz="1200" dirty="0"/>
          </a:p>
          <a:p>
            <a:r>
              <a:rPr lang="fi-FI" sz="1200" dirty="0"/>
              <a:t>1x 80-120 µm 	Pinja Wood </a:t>
            </a:r>
            <a:r>
              <a:rPr lang="fi-FI" sz="1200" dirty="0" err="1"/>
              <a:t>Stain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r>
              <a:rPr lang="fi-FI" sz="1200" dirty="0"/>
              <a:t>1x 80-120 µm	</a:t>
            </a:r>
            <a:r>
              <a:rPr lang="fi-FI" sz="1200" dirty="0" err="1"/>
              <a:t>Pinjalac</a:t>
            </a:r>
            <a:r>
              <a:rPr lang="fi-FI" sz="1200" dirty="0"/>
              <a:t> </a:t>
            </a:r>
            <a:r>
              <a:rPr lang="fi-FI" sz="1200" dirty="0" err="1"/>
              <a:t>Solid</a:t>
            </a:r>
            <a:r>
              <a:rPr lang="fi-FI" sz="1200" dirty="0"/>
              <a:t> </a:t>
            </a:r>
            <a:r>
              <a:rPr lang="fi-FI" sz="1200" dirty="0" err="1"/>
              <a:t>Dipp</a:t>
            </a:r>
            <a:endParaRPr lang="fi-FI" sz="1200" dirty="0"/>
          </a:p>
          <a:p>
            <a:r>
              <a:rPr lang="fi-FI" sz="1200" dirty="0"/>
              <a:t>2x 125-150 µm	</a:t>
            </a:r>
            <a:r>
              <a:rPr lang="fi-FI" sz="1200" dirty="0" err="1"/>
              <a:t>Pinjalac</a:t>
            </a:r>
            <a:r>
              <a:rPr lang="fi-FI" sz="1200" dirty="0"/>
              <a:t> HB </a:t>
            </a:r>
            <a:r>
              <a:rPr lang="fi-FI" sz="1200" dirty="0" err="1"/>
              <a:t>colored</a:t>
            </a:r>
            <a:endParaRPr lang="fi-FI" sz="1200" dirty="0"/>
          </a:p>
          <a:p>
            <a:pPr>
              <a:buFontTx/>
              <a:buNone/>
            </a:pPr>
            <a:endParaRPr lang="fi-FI" sz="1400" dirty="0"/>
          </a:p>
        </p:txBody>
      </p:sp>
      <p:pic>
        <p:nvPicPr>
          <p:cNvPr id="4" name="img_cx" descr="http://www.superfici.com/media/immagini/12971_z_6impianto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650540" cy="3475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72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Solvent-borne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lacquers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200" dirty="0" err="1"/>
              <a:t>Pinjasol</a:t>
            </a:r>
            <a:r>
              <a:rPr lang="fi-FI" sz="1200" dirty="0"/>
              <a:t> </a:t>
            </a:r>
            <a:r>
              <a:rPr lang="fi-FI" sz="1200" dirty="0" err="1"/>
              <a:t>Color</a:t>
            </a:r>
            <a:endParaRPr lang="fi-FI" sz="1200" dirty="0"/>
          </a:p>
          <a:p>
            <a:pPr marL="0" indent="0">
              <a:buNone/>
            </a:pPr>
            <a:r>
              <a:rPr lang="fi-FI" sz="1200" dirty="0"/>
              <a:t>	-</a:t>
            </a:r>
            <a:r>
              <a:rPr lang="fi-FI" sz="1200" dirty="0" err="1"/>
              <a:t>Solvent-borne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stain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Merit Jahti 20, 80</a:t>
            </a:r>
          </a:p>
          <a:p>
            <a:pPr marL="0" indent="0">
              <a:buNone/>
            </a:pPr>
            <a:r>
              <a:rPr lang="fi-FI" sz="1200" dirty="0"/>
              <a:t>	-1-component </a:t>
            </a:r>
            <a:r>
              <a:rPr lang="fi-FI" sz="1200" dirty="0" err="1"/>
              <a:t>urethanealkyd</a:t>
            </a:r>
            <a:r>
              <a:rPr lang="fi-FI" sz="1200" dirty="0"/>
              <a:t> </a:t>
            </a:r>
            <a:r>
              <a:rPr lang="fi-FI" sz="1200" dirty="0" err="1"/>
              <a:t>lacquer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sz="1200" dirty="0" err="1"/>
              <a:t>Typical</a:t>
            </a:r>
            <a:r>
              <a:rPr lang="fi-FI" sz="1200" dirty="0"/>
              <a:t> </a:t>
            </a:r>
            <a:r>
              <a:rPr lang="fi-FI" sz="1200" dirty="0" err="1"/>
              <a:t>lacquer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sz="1200" dirty="0"/>
              <a:t>1x 80-120 µm    </a:t>
            </a:r>
            <a:r>
              <a:rPr lang="fi-FI" sz="1200" dirty="0" err="1"/>
              <a:t>Pinjasol</a:t>
            </a:r>
            <a:r>
              <a:rPr lang="fi-FI" sz="1200" dirty="0"/>
              <a:t> </a:t>
            </a:r>
            <a:r>
              <a:rPr lang="fi-FI" sz="1200" dirty="0" err="1"/>
              <a:t>Color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r>
              <a:rPr lang="fi-FI" sz="1200" dirty="0"/>
              <a:t>2x 100-150 µm  Merit Jahti </a:t>
            </a:r>
            <a:r>
              <a:rPr lang="fi-FI" sz="1200" dirty="0" err="1"/>
              <a:t>colored</a:t>
            </a:r>
            <a:endParaRPr lang="fi-FI" sz="1200" dirty="0"/>
          </a:p>
        </p:txBody>
      </p:sp>
      <p:pic>
        <p:nvPicPr>
          <p:cNvPr id="5" name="Kuva 4" descr="C:\Users\tlakerer\AppData\Local\Microsoft\Windows\Temporary Internet Files\Content.Word\Wood_window_Stained_Lacquered_Merit_Jaht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460851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Semi-transparent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stain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systems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2x 80-120 µm Pinja Wood </a:t>
            </a:r>
            <a:r>
              <a:rPr lang="fi-FI" sz="1200" dirty="0" err="1"/>
              <a:t>Stain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or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2x 80-120 µm Pinja </a:t>
            </a:r>
            <a:r>
              <a:rPr lang="fi-FI" sz="1200" dirty="0" err="1"/>
              <a:t>W-Oil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or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2x 80-120 µm </a:t>
            </a:r>
            <a:r>
              <a:rPr lang="fi-FI" sz="1200" dirty="0" err="1"/>
              <a:t>Pinjasol</a:t>
            </a:r>
            <a:r>
              <a:rPr lang="fi-FI" sz="1200" dirty="0"/>
              <a:t> </a:t>
            </a:r>
            <a:r>
              <a:rPr lang="fi-FI" sz="1200" dirty="0" err="1"/>
              <a:t>Color</a:t>
            </a:r>
            <a:r>
              <a:rPr lang="fi-FI" sz="1200" dirty="0"/>
              <a:t> </a:t>
            </a:r>
            <a:r>
              <a:rPr lang="fi-FI" sz="1200" dirty="0" err="1"/>
              <a:t>colored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endParaRPr lang="fi-FI" sz="1200" dirty="0"/>
          </a:p>
        </p:txBody>
      </p:sp>
      <p:pic>
        <p:nvPicPr>
          <p:cNvPr id="5" name="Kuva 4" descr="C:\Users\tlakerer\AppData\Local\Microsoft\Windows\Temporary Internet Files\Content.Word\Exterior_transparent_windows_door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55" y="2420888"/>
            <a:ext cx="4500225" cy="2466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22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Water-borne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paints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exterior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2531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	</a:t>
            </a:r>
            <a:r>
              <a:rPr lang="fi-FI" sz="1200" dirty="0" err="1"/>
              <a:t>-standard</a:t>
            </a:r>
            <a:r>
              <a:rPr lang="fi-FI" sz="1200" dirty="0"/>
              <a:t> </a:t>
            </a:r>
            <a:r>
              <a:rPr lang="fi-FI" sz="1200" dirty="0" err="1"/>
              <a:t>quality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Isolator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	</a:t>
            </a:r>
            <a:r>
              <a:rPr lang="fi-FI" sz="1200" dirty="0" err="1"/>
              <a:t>-isolating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r>
              <a:rPr lang="fi-FI" sz="1200" dirty="0"/>
              <a:t> for </a:t>
            </a:r>
            <a:r>
              <a:rPr lang="fi-FI" sz="1200" dirty="0" err="1"/>
              <a:t>pine</a:t>
            </a:r>
            <a:r>
              <a:rPr lang="fi-FI" sz="1200" dirty="0"/>
              <a:t>, </a:t>
            </a:r>
            <a:r>
              <a:rPr lang="fi-FI" sz="1200" dirty="0" err="1"/>
              <a:t>larch</a:t>
            </a:r>
            <a:r>
              <a:rPr lang="fi-FI" sz="1200" dirty="0"/>
              <a:t> etc.</a:t>
            </a:r>
          </a:p>
          <a:p>
            <a:pPr>
              <a:buFontTx/>
              <a:buNone/>
            </a:pPr>
            <a:r>
              <a:rPr lang="fi-FI" sz="1200" dirty="0"/>
              <a:t>	</a:t>
            </a:r>
            <a:r>
              <a:rPr lang="fi-FI" sz="1200" dirty="0" err="1"/>
              <a:t>-retards</a:t>
            </a:r>
            <a:r>
              <a:rPr lang="fi-FI" sz="1200" dirty="0"/>
              <a:t> the </a:t>
            </a:r>
            <a:r>
              <a:rPr lang="fi-FI" sz="1200" dirty="0" err="1"/>
              <a:t>bleeding</a:t>
            </a:r>
            <a:r>
              <a:rPr lang="fi-FI" sz="1200" dirty="0"/>
              <a:t> of the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resins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Pinja </a:t>
            </a:r>
            <a:r>
              <a:rPr lang="fi-FI" sz="1200" dirty="0" err="1"/>
              <a:t>Flex</a:t>
            </a:r>
            <a:r>
              <a:rPr lang="fi-FI" sz="1200" dirty="0"/>
              <a:t> 30</a:t>
            </a:r>
          </a:p>
          <a:p>
            <a:pPr>
              <a:buFontTx/>
              <a:buNone/>
            </a:pPr>
            <a:r>
              <a:rPr lang="fi-FI" sz="1200" dirty="0"/>
              <a:t>	-</a:t>
            </a:r>
            <a:r>
              <a:rPr lang="fi-FI" sz="1200" dirty="0" err="1"/>
              <a:t>tintable</a:t>
            </a:r>
            <a:r>
              <a:rPr lang="fi-FI" sz="1200" dirty="0"/>
              <a:t> </a:t>
            </a:r>
            <a:r>
              <a:rPr lang="fi-FI" sz="1200" dirty="0" err="1"/>
              <a:t>acrylic</a:t>
            </a:r>
            <a:r>
              <a:rPr lang="fi-FI" sz="1200" dirty="0"/>
              <a:t> top </a:t>
            </a:r>
            <a:r>
              <a:rPr lang="fi-FI" sz="1200" dirty="0" err="1"/>
              <a:t>coat</a:t>
            </a:r>
            <a:r>
              <a:rPr lang="fi-FI" sz="1200" dirty="0"/>
              <a:t> </a:t>
            </a:r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New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25, 35</a:t>
            </a:r>
          </a:p>
          <a:p>
            <a:pPr>
              <a:buFontTx/>
              <a:buNone/>
            </a:pPr>
            <a:r>
              <a:rPr lang="fi-FI" sz="1200" dirty="0"/>
              <a:t>	-</a:t>
            </a:r>
            <a:r>
              <a:rPr lang="fi-FI" sz="1200" dirty="0" err="1"/>
              <a:t>tintable</a:t>
            </a:r>
            <a:r>
              <a:rPr lang="fi-FI" sz="1200" dirty="0"/>
              <a:t> </a:t>
            </a:r>
            <a:r>
              <a:rPr lang="fi-FI" sz="1200" dirty="0" err="1"/>
              <a:t>polyacrylate</a:t>
            </a:r>
            <a:r>
              <a:rPr lang="fi-FI" sz="1200" dirty="0"/>
              <a:t> top </a:t>
            </a:r>
            <a:r>
              <a:rPr lang="fi-FI" sz="1200" dirty="0" err="1"/>
              <a:t>paint</a:t>
            </a:r>
            <a:endParaRPr lang="fi-FI" sz="1200" dirty="0"/>
          </a:p>
          <a:p>
            <a:pPr>
              <a:buFontTx/>
              <a:buNone/>
            </a:pPr>
            <a:r>
              <a:rPr lang="fi-FI" sz="1200" dirty="0"/>
              <a:t>	-</a:t>
            </a:r>
            <a:r>
              <a:rPr lang="fi-FI" sz="1200" dirty="0" err="1"/>
              <a:t>very</a:t>
            </a:r>
            <a:r>
              <a:rPr lang="fi-FI" sz="1200" dirty="0"/>
              <a:t> </a:t>
            </a:r>
            <a:r>
              <a:rPr lang="fi-FI" sz="1200" dirty="0" err="1"/>
              <a:t>good</a:t>
            </a:r>
            <a:r>
              <a:rPr lang="fi-FI" sz="1200" dirty="0"/>
              <a:t> </a:t>
            </a:r>
            <a:r>
              <a:rPr lang="fi-FI" sz="1200" dirty="0" err="1"/>
              <a:t>scratch</a:t>
            </a:r>
            <a:r>
              <a:rPr lang="fi-FI" sz="1200" dirty="0"/>
              <a:t> </a:t>
            </a:r>
            <a:r>
              <a:rPr lang="fi-FI" sz="1200" dirty="0" err="1"/>
              <a:t>resistance</a:t>
            </a: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endParaRPr lang="fi-FI" sz="1200" dirty="0"/>
          </a:p>
          <a:p>
            <a:pPr>
              <a:buFontTx/>
              <a:buNone/>
            </a:pPr>
            <a:r>
              <a:rPr lang="fi-FI" sz="1200" dirty="0" err="1"/>
              <a:t>Repainting</a:t>
            </a:r>
            <a:r>
              <a:rPr lang="fi-FI" sz="1200" dirty="0"/>
              <a:t> </a:t>
            </a:r>
            <a:r>
              <a:rPr lang="fi-FI" sz="1200" dirty="0" err="1"/>
              <a:t>Unica</a:t>
            </a:r>
            <a:r>
              <a:rPr lang="fi-FI" sz="1200" dirty="0"/>
              <a:t> </a:t>
            </a:r>
            <a:r>
              <a:rPr lang="fi-FI" sz="1200" dirty="0" err="1"/>
              <a:t>Akva</a:t>
            </a:r>
            <a:endParaRPr lang="fi-FI" sz="1200" dirty="0"/>
          </a:p>
        </p:txBody>
      </p:sp>
      <p:pic>
        <p:nvPicPr>
          <p:cNvPr id="6" name="Kuva 5" descr="C:\Users\tlakerer\AppData\Local\Microsoft\Windows\Temporary Internet Files\Content.Word\Exterior_door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08920"/>
            <a:ext cx="4500225" cy="2250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60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Water-borne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paint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systems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exterior</a:t>
            </a:r>
            <a:r>
              <a:rPr lang="fi-FI" sz="2400" dirty="0">
                <a:solidFill>
                  <a:schemeClr val="tx1"/>
                </a:solidFill>
              </a:rPr>
              <a:t> for </a:t>
            </a:r>
            <a:r>
              <a:rPr lang="fi-FI" sz="2400" dirty="0" err="1">
                <a:solidFill>
                  <a:schemeClr val="tx1"/>
                </a:solidFill>
              </a:rPr>
              <a:t>windows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dirty="0" err="1">
                <a:solidFill>
                  <a:schemeClr val="tx1"/>
                </a:solidFill>
              </a:rPr>
              <a:t>doors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i-FI" sz="1200" dirty="0"/>
              <a:t>2 </a:t>
            </a:r>
            <a:r>
              <a:rPr lang="fi-FI" sz="1200" dirty="0" err="1"/>
              <a:t>-layer</a:t>
            </a:r>
            <a:r>
              <a:rPr lang="fi-FI" sz="1200" dirty="0"/>
              <a:t> </a:t>
            </a:r>
            <a:r>
              <a:rPr lang="fi-FI" sz="1200" dirty="0" err="1"/>
              <a:t>systems</a:t>
            </a:r>
            <a:endParaRPr lang="fi-FI" sz="1200" dirty="0"/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/>
              <a:t>1x 125-150 µm 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r>
              <a:rPr lang="fi-FI" sz="1200" dirty="0"/>
              <a:t> </a:t>
            </a:r>
          </a:p>
          <a:p>
            <a:r>
              <a:rPr lang="fi-FI" sz="1200" dirty="0"/>
              <a:t>1x 125-150 µm 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25, 35      </a:t>
            </a:r>
          </a:p>
          <a:p>
            <a:pPr>
              <a:buNone/>
            </a:pPr>
            <a:endParaRPr lang="fi-FI" sz="1200" dirty="0"/>
          </a:p>
          <a:p>
            <a:r>
              <a:rPr lang="fi-FI" sz="1200" dirty="0"/>
              <a:t>2x 125-150 µm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25, 35    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/>
              <a:t>3 -</a:t>
            </a:r>
            <a:r>
              <a:rPr lang="fi-FI" sz="1200" dirty="0" err="1"/>
              <a:t>layer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r>
              <a:rPr lang="fi-FI" sz="1200" dirty="0"/>
              <a:t> with </a:t>
            </a:r>
            <a:r>
              <a:rPr lang="fi-FI" sz="1200" dirty="0" err="1"/>
              <a:t>priming</a:t>
            </a:r>
            <a:r>
              <a:rPr lang="fi-FI" sz="1200" dirty="0"/>
              <a:t> </a:t>
            </a:r>
            <a:r>
              <a:rPr lang="fi-FI" sz="1200" dirty="0" err="1"/>
              <a:t>oil</a:t>
            </a:r>
            <a:r>
              <a:rPr lang="fi-FI" sz="1200" dirty="0"/>
              <a:t>. </a:t>
            </a:r>
            <a:r>
              <a:rPr lang="fi-FI" sz="1200" dirty="0" err="1"/>
              <a:t>Improved</a:t>
            </a:r>
            <a:r>
              <a:rPr lang="fi-FI" sz="1200" dirty="0"/>
              <a:t> </a:t>
            </a:r>
            <a:r>
              <a:rPr lang="fi-FI" sz="1200" dirty="0" err="1"/>
              <a:t>resistance</a:t>
            </a:r>
            <a:endParaRPr lang="fi-FI" sz="1200" dirty="0"/>
          </a:p>
          <a:p>
            <a:pPr>
              <a:buNone/>
            </a:pPr>
            <a:r>
              <a:rPr lang="fi-FI" sz="1200" dirty="0"/>
              <a:t>to </a:t>
            </a:r>
            <a:r>
              <a:rPr lang="fi-FI" sz="1200" dirty="0" err="1"/>
              <a:t>blue</a:t>
            </a:r>
            <a:r>
              <a:rPr lang="fi-FI" sz="1200" dirty="0"/>
              <a:t> </a:t>
            </a:r>
            <a:r>
              <a:rPr lang="fi-FI" sz="1200" dirty="0" err="1"/>
              <a:t>stain</a:t>
            </a:r>
            <a:r>
              <a:rPr lang="fi-FI" sz="1200" dirty="0"/>
              <a:t> and </a:t>
            </a:r>
            <a:r>
              <a:rPr lang="fi-FI" sz="1200" dirty="0" err="1"/>
              <a:t>rot</a:t>
            </a:r>
            <a:endParaRPr lang="fi-FI" sz="1200" dirty="0"/>
          </a:p>
          <a:p>
            <a:pPr>
              <a:buNone/>
            </a:pPr>
            <a:endParaRPr lang="fi-FI" sz="1200" dirty="0"/>
          </a:p>
          <a:p>
            <a:r>
              <a:rPr lang="fi-FI" sz="1200" dirty="0"/>
              <a:t>1x   80-100 µm Pinja </a:t>
            </a:r>
            <a:r>
              <a:rPr lang="fi-FI" sz="1200" dirty="0" err="1"/>
              <a:t>Color</a:t>
            </a:r>
            <a:r>
              <a:rPr lang="fi-FI" sz="1200" dirty="0"/>
              <a:t> </a:t>
            </a:r>
            <a:r>
              <a:rPr lang="fi-FI" sz="1200" dirty="0" err="1"/>
              <a:t>Oil</a:t>
            </a:r>
            <a:r>
              <a:rPr lang="fi-FI" sz="1200" dirty="0"/>
              <a:t> </a:t>
            </a:r>
            <a:r>
              <a:rPr lang="fi-FI" sz="1200" dirty="0" err="1"/>
              <a:t>or</a:t>
            </a:r>
            <a:r>
              <a:rPr lang="fi-FI" sz="1200" dirty="0"/>
              <a:t> Pinja Wood </a:t>
            </a:r>
            <a:r>
              <a:rPr lang="fi-FI" sz="1200" dirty="0" err="1"/>
              <a:t>Stain</a:t>
            </a:r>
            <a:endParaRPr lang="fi-FI" sz="1200" dirty="0"/>
          </a:p>
          <a:p>
            <a:r>
              <a:rPr lang="fi-FI" sz="1200" dirty="0"/>
              <a:t>2x 125-150 µm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25, 35        </a:t>
            </a:r>
          </a:p>
          <a:p>
            <a:pPr>
              <a:buNone/>
            </a:pPr>
            <a:endParaRPr lang="fi-FI" sz="1200" dirty="0"/>
          </a:p>
          <a:p>
            <a:pPr>
              <a:buNone/>
            </a:pPr>
            <a:r>
              <a:rPr lang="fi-FI" sz="1200" dirty="0"/>
              <a:t>3  </a:t>
            </a:r>
            <a:r>
              <a:rPr lang="fi-FI" sz="1200" dirty="0" err="1"/>
              <a:t>-layer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r>
              <a:rPr lang="fi-FI" sz="1200" dirty="0"/>
              <a:t> for </a:t>
            </a:r>
            <a:r>
              <a:rPr lang="fi-FI" sz="1200" dirty="0" err="1"/>
              <a:t>bleding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</a:t>
            </a:r>
            <a:r>
              <a:rPr lang="fi-FI" sz="1200" dirty="0" err="1"/>
              <a:t>types</a:t>
            </a:r>
            <a:r>
              <a:rPr lang="fi-FI" sz="1200" dirty="0"/>
              <a:t> </a:t>
            </a:r>
            <a:r>
              <a:rPr lang="fi-FI" sz="1200" dirty="0" err="1"/>
              <a:t>like</a:t>
            </a:r>
            <a:r>
              <a:rPr lang="fi-FI" sz="1200" dirty="0"/>
              <a:t> </a:t>
            </a:r>
            <a:r>
              <a:rPr lang="fi-FI" sz="1200" dirty="0" err="1"/>
              <a:t>larch</a:t>
            </a:r>
            <a:endParaRPr lang="fi-FI" sz="1200" dirty="0"/>
          </a:p>
          <a:p>
            <a:pPr>
              <a:buNone/>
            </a:pPr>
            <a:endParaRPr lang="fi-FI" sz="1200" dirty="0"/>
          </a:p>
          <a:p>
            <a:r>
              <a:rPr lang="fi-FI" sz="1200" dirty="0"/>
              <a:t>2x 125-150 µm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Isolator</a:t>
            </a:r>
            <a:r>
              <a:rPr lang="fi-FI" sz="1200" dirty="0"/>
              <a:t>  </a:t>
            </a:r>
          </a:p>
          <a:p>
            <a:r>
              <a:rPr lang="fi-FI" sz="1200" dirty="0"/>
              <a:t>1x 125-150 µm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25, 35       </a:t>
            </a:r>
          </a:p>
          <a:p>
            <a:pPr>
              <a:buNone/>
            </a:pPr>
            <a:endParaRPr lang="fi-FI" sz="1400" dirty="0"/>
          </a:p>
          <a:p>
            <a:pPr>
              <a:buNone/>
            </a:pPr>
            <a:endParaRPr lang="fi-FI" sz="1400" dirty="0"/>
          </a:p>
        </p:txBody>
      </p:sp>
      <p:pic>
        <p:nvPicPr>
          <p:cNvPr id="4" name="fancybox-img" descr="http://www.superfici.com/media/immagini/3259_z_img_5440_n2_corretta_ok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7"/>
            <a:ext cx="3564121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39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1800" dirty="0" err="1"/>
              <a:t>Pinjadur</a:t>
            </a:r>
            <a:r>
              <a:rPr lang="fi-FI" sz="1800" dirty="0"/>
              <a:t> </a:t>
            </a:r>
            <a:r>
              <a:rPr lang="fi-FI" sz="1800" dirty="0" err="1"/>
              <a:t>Primer</a:t>
            </a:r>
            <a:br>
              <a:rPr lang="fi-FI" sz="1800" dirty="0"/>
            </a:br>
            <a:r>
              <a:rPr lang="fi-FI" sz="1800" dirty="0" err="1"/>
              <a:t>Pinjadur</a:t>
            </a:r>
            <a:r>
              <a:rPr lang="fi-FI" sz="1800" dirty="0"/>
              <a:t> 30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200" dirty="0" err="1"/>
              <a:t>Water-borne</a:t>
            </a:r>
            <a:r>
              <a:rPr lang="fi-FI" sz="1200" dirty="0"/>
              <a:t> </a:t>
            </a:r>
            <a:r>
              <a:rPr lang="fi-FI" sz="1200" dirty="0" err="1"/>
              <a:t>polyurethane</a:t>
            </a:r>
            <a:r>
              <a:rPr lang="fi-FI" sz="1200" dirty="0"/>
              <a:t> products for </a:t>
            </a:r>
            <a:r>
              <a:rPr lang="fi-FI" sz="1200" dirty="0" err="1"/>
              <a:t>exterior</a:t>
            </a:r>
            <a:r>
              <a:rPr lang="fi-FI" sz="1200" dirty="0"/>
              <a:t> </a:t>
            </a:r>
            <a:r>
              <a:rPr lang="fi-FI" sz="1200" dirty="0" err="1"/>
              <a:t>windows</a:t>
            </a:r>
            <a:r>
              <a:rPr lang="fi-FI" sz="1200" dirty="0"/>
              <a:t> and </a:t>
            </a:r>
            <a:r>
              <a:rPr lang="fi-FI" sz="1200" dirty="0" err="1"/>
              <a:t>doors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Pinjadur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r>
              <a:rPr lang="fi-FI" sz="1200" dirty="0"/>
              <a:t>-2-component </a:t>
            </a:r>
            <a:r>
              <a:rPr lang="fi-FI" sz="1200" dirty="0" err="1"/>
              <a:t>water-borne</a:t>
            </a:r>
            <a:r>
              <a:rPr lang="fi-FI" sz="1200" dirty="0"/>
              <a:t> </a:t>
            </a:r>
            <a:r>
              <a:rPr lang="fi-FI" sz="1200" dirty="0" err="1"/>
              <a:t>exterior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Excellent</a:t>
            </a:r>
            <a:r>
              <a:rPr lang="fi-FI" sz="1200" dirty="0"/>
              <a:t> </a:t>
            </a:r>
            <a:r>
              <a:rPr lang="fi-FI" sz="1200" dirty="0" err="1"/>
              <a:t>adhesion</a:t>
            </a:r>
            <a:r>
              <a:rPr lang="fi-FI" sz="1200" dirty="0"/>
              <a:t> to </a:t>
            </a:r>
            <a:r>
              <a:rPr lang="fi-FI" sz="1200" dirty="0" err="1"/>
              <a:t>solid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and </a:t>
            </a:r>
            <a:r>
              <a:rPr lang="fi-FI" sz="1200" dirty="0" err="1"/>
              <a:t>hdf-board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Exellent</a:t>
            </a:r>
            <a:r>
              <a:rPr lang="fi-FI" sz="1200" dirty="0"/>
              <a:t> </a:t>
            </a:r>
            <a:r>
              <a:rPr lang="fi-FI" sz="1200" dirty="0" err="1"/>
              <a:t>water</a:t>
            </a:r>
            <a:r>
              <a:rPr lang="fi-FI" sz="1200" dirty="0"/>
              <a:t> and </a:t>
            </a:r>
            <a:r>
              <a:rPr lang="fi-FI" sz="1200" dirty="0" err="1"/>
              <a:t>humidity</a:t>
            </a:r>
            <a:r>
              <a:rPr lang="fi-FI" sz="1200" dirty="0"/>
              <a:t> </a:t>
            </a:r>
            <a:r>
              <a:rPr lang="fi-FI" sz="1200" dirty="0" err="1"/>
              <a:t>resistance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Minimal</a:t>
            </a:r>
            <a:r>
              <a:rPr lang="fi-FI" sz="1200" dirty="0"/>
              <a:t> </a:t>
            </a:r>
            <a:r>
              <a:rPr lang="fi-FI" sz="1200" dirty="0" err="1"/>
              <a:t>swelling</a:t>
            </a:r>
            <a:r>
              <a:rPr lang="fi-FI" sz="1200" dirty="0"/>
              <a:t> of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wood</a:t>
            </a:r>
            <a:r>
              <a:rPr lang="fi-FI" sz="1200" dirty="0"/>
              <a:t> and </a:t>
            </a:r>
            <a:r>
              <a:rPr lang="fi-FI" sz="1200" dirty="0" err="1"/>
              <a:t>hdf</a:t>
            </a:r>
            <a:r>
              <a:rPr lang="fi-FI" sz="1200" dirty="0"/>
              <a:t> -</a:t>
            </a:r>
            <a:r>
              <a:rPr lang="fi-FI" sz="1200" dirty="0" err="1"/>
              <a:t>fibers</a:t>
            </a:r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Pinjadur</a:t>
            </a:r>
            <a:r>
              <a:rPr lang="fi-FI" sz="1200" dirty="0"/>
              <a:t> 30</a:t>
            </a:r>
          </a:p>
          <a:p>
            <a:r>
              <a:rPr lang="fi-FI" sz="1200" dirty="0"/>
              <a:t>-2-component top </a:t>
            </a:r>
            <a:r>
              <a:rPr lang="fi-FI" sz="1200" dirty="0" err="1"/>
              <a:t>paint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Excellent</a:t>
            </a:r>
            <a:r>
              <a:rPr lang="fi-FI" sz="1200" dirty="0"/>
              <a:t> </a:t>
            </a:r>
            <a:r>
              <a:rPr lang="fi-FI" sz="1200" dirty="0" err="1"/>
              <a:t>adhesion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Exellent</a:t>
            </a:r>
            <a:r>
              <a:rPr lang="fi-FI" sz="1200" dirty="0"/>
              <a:t> </a:t>
            </a:r>
            <a:r>
              <a:rPr lang="fi-FI" sz="1200" dirty="0" err="1"/>
              <a:t>water</a:t>
            </a:r>
            <a:r>
              <a:rPr lang="fi-FI" sz="1200" dirty="0"/>
              <a:t> and </a:t>
            </a:r>
            <a:r>
              <a:rPr lang="fi-FI" sz="1200" dirty="0" err="1"/>
              <a:t>humidity</a:t>
            </a:r>
            <a:r>
              <a:rPr lang="fi-FI" sz="1200" dirty="0"/>
              <a:t> </a:t>
            </a:r>
            <a:r>
              <a:rPr lang="fi-FI" sz="1200" dirty="0" err="1"/>
              <a:t>resistance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Very</a:t>
            </a:r>
            <a:r>
              <a:rPr lang="fi-FI" sz="1200" dirty="0"/>
              <a:t> </a:t>
            </a:r>
            <a:r>
              <a:rPr lang="fi-FI" sz="1200" dirty="0" err="1"/>
              <a:t>good</a:t>
            </a:r>
            <a:r>
              <a:rPr lang="fi-FI" sz="1200" dirty="0"/>
              <a:t> </a:t>
            </a:r>
            <a:r>
              <a:rPr lang="fi-FI" sz="1200" dirty="0" err="1"/>
              <a:t>exterior</a:t>
            </a:r>
            <a:r>
              <a:rPr lang="fi-FI" sz="1200" dirty="0"/>
              <a:t> </a:t>
            </a:r>
            <a:r>
              <a:rPr lang="fi-FI" sz="1200" dirty="0" err="1"/>
              <a:t>durability</a:t>
            </a:r>
            <a:r>
              <a:rPr lang="fi-FI" sz="1200" dirty="0"/>
              <a:t>, </a:t>
            </a:r>
            <a:r>
              <a:rPr lang="fi-FI" sz="1200" dirty="0" err="1"/>
              <a:t>minimal</a:t>
            </a:r>
            <a:r>
              <a:rPr lang="fi-FI" sz="1200" dirty="0"/>
              <a:t> </a:t>
            </a:r>
            <a:r>
              <a:rPr lang="fi-FI" sz="1200" dirty="0" err="1"/>
              <a:t>gloss</a:t>
            </a:r>
            <a:r>
              <a:rPr lang="fi-FI" sz="1200" dirty="0"/>
              <a:t> </a:t>
            </a:r>
            <a:r>
              <a:rPr lang="fi-FI" sz="1200" dirty="0" err="1"/>
              <a:t>change</a:t>
            </a:r>
            <a:endParaRPr lang="fi-FI" sz="1200" dirty="0"/>
          </a:p>
          <a:p>
            <a:r>
              <a:rPr lang="fi-FI" sz="1200" dirty="0"/>
              <a:t>-</a:t>
            </a:r>
            <a:r>
              <a:rPr lang="fi-FI" sz="1200" dirty="0" err="1"/>
              <a:t>Hard</a:t>
            </a:r>
            <a:r>
              <a:rPr lang="fi-FI" sz="1200" dirty="0"/>
              <a:t>, </a:t>
            </a:r>
            <a:r>
              <a:rPr lang="fi-FI" sz="1200" dirty="0" err="1"/>
              <a:t>very</a:t>
            </a:r>
            <a:r>
              <a:rPr lang="fi-FI" sz="1200" dirty="0"/>
              <a:t> </a:t>
            </a:r>
            <a:r>
              <a:rPr lang="fi-FI" sz="1200" dirty="0" err="1"/>
              <a:t>good</a:t>
            </a:r>
            <a:r>
              <a:rPr lang="fi-FI" sz="1200" dirty="0"/>
              <a:t> </a:t>
            </a:r>
            <a:r>
              <a:rPr lang="fi-FI" sz="1200" dirty="0" err="1"/>
              <a:t>scratch</a:t>
            </a:r>
            <a:r>
              <a:rPr lang="fi-FI" sz="1200" dirty="0"/>
              <a:t> and </a:t>
            </a:r>
            <a:r>
              <a:rPr lang="fi-FI" sz="1200" dirty="0" err="1"/>
              <a:t>impact</a:t>
            </a:r>
            <a:r>
              <a:rPr lang="fi-FI" sz="1200" dirty="0"/>
              <a:t> </a:t>
            </a:r>
            <a:r>
              <a:rPr lang="fi-FI" sz="1200" dirty="0" err="1"/>
              <a:t>resistance</a:t>
            </a:r>
            <a:endParaRPr lang="fi-FI" sz="1200" dirty="0"/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310515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1800" dirty="0" err="1"/>
              <a:t>Pinjadur</a:t>
            </a:r>
            <a:r>
              <a:rPr lang="fi-FI" sz="1800" dirty="0"/>
              <a:t> </a:t>
            </a:r>
            <a:r>
              <a:rPr lang="fi-FI" sz="1800" dirty="0" err="1"/>
              <a:t>Primer</a:t>
            </a:r>
            <a:r>
              <a:rPr lang="fi-FI" sz="1800" dirty="0"/>
              <a:t> and Pinja </a:t>
            </a:r>
            <a:r>
              <a:rPr lang="fi-FI" sz="1800" dirty="0" err="1"/>
              <a:t>Flex</a:t>
            </a:r>
            <a:r>
              <a:rPr lang="fi-FI" sz="1800" dirty="0"/>
              <a:t> </a:t>
            </a:r>
            <a:r>
              <a:rPr lang="fi-FI" sz="1800" dirty="0" err="1"/>
              <a:t>Combi</a:t>
            </a:r>
            <a:r>
              <a:rPr lang="fi-FI" sz="1800" dirty="0"/>
              <a:t> 25 </a:t>
            </a:r>
            <a:r>
              <a:rPr lang="fi-FI" sz="1800" dirty="0" err="1"/>
              <a:t>paint</a:t>
            </a:r>
            <a:r>
              <a:rPr lang="fi-FI" sz="1800" dirty="0"/>
              <a:t> </a:t>
            </a:r>
            <a:r>
              <a:rPr lang="fi-FI" sz="1800" dirty="0" err="1"/>
              <a:t>systems</a:t>
            </a:r>
            <a:endParaRPr lang="fi-FI" sz="1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sz="1200" dirty="0"/>
          </a:p>
          <a:p>
            <a:r>
              <a:rPr lang="fi-FI" sz="1200" dirty="0" err="1"/>
              <a:t>Typical</a:t>
            </a:r>
            <a:r>
              <a:rPr lang="fi-FI" sz="1200" dirty="0"/>
              <a:t> </a:t>
            </a:r>
            <a:r>
              <a:rPr lang="fi-FI" sz="1200" dirty="0" err="1"/>
              <a:t>systems</a:t>
            </a:r>
            <a:r>
              <a:rPr lang="fi-FI" sz="1200" dirty="0"/>
              <a:t>:</a:t>
            </a:r>
          </a:p>
          <a:p>
            <a:endParaRPr lang="fi-FI" sz="1200" dirty="0"/>
          </a:p>
          <a:p>
            <a:r>
              <a:rPr lang="fi-FI" sz="1200" dirty="0" err="1"/>
              <a:t>Water-borne</a:t>
            </a:r>
            <a:r>
              <a:rPr lang="fi-FI" sz="1200" dirty="0"/>
              <a:t> </a:t>
            </a:r>
            <a:r>
              <a:rPr lang="fi-FI" sz="1200" dirty="0" err="1"/>
              <a:t>pu</a:t>
            </a:r>
            <a:r>
              <a:rPr lang="fi-FI" sz="1200" dirty="0"/>
              <a:t> -</a:t>
            </a:r>
            <a:r>
              <a:rPr lang="fi-FI" sz="1200" dirty="0" err="1"/>
              <a:t>primer</a:t>
            </a:r>
            <a:r>
              <a:rPr lang="fi-FI" sz="1200" dirty="0"/>
              <a:t> and </a:t>
            </a:r>
            <a:r>
              <a:rPr lang="fi-FI" sz="1200" dirty="0" err="1"/>
              <a:t>acrylate</a:t>
            </a:r>
            <a:r>
              <a:rPr lang="fi-FI" sz="1200" dirty="0"/>
              <a:t> top </a:t>
            </a:r>
            <a:r>
              <a:rPr lang="fi-FI" sz="1200" dirty="0" err="1"/>
              <a:t>paint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1x </a:t>
            </a:r>
            <a:r>
              <a:rPr lang="fi-FI" sz="1200" dirty="0" err="1"/>
              <a:t>Pinjadur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r>
              <a:rPr lang="fi-FI" sz="1200" dirty="0"/>
              <a:t>			125-150 µm</a:t>
            </a:r>
          </a:p>
          <a:p>
            <a:r>
              <a:rPr lang="fi-FI" sz="1200" dirty="0"/>
              <a:t>1x Pinja </a:t>
            </a:r>
            <a:r>
              <a:rPr lang="fi-FI" sz="1200" dirty="0" err="1"/>
              <a:t>Flex</a:t>
            </a:r>
            <a:r>
              <a:rPr lang="fi-FI" sz="1200" dirty="0"/>
              <a:t> </a:t>
            </a:r>
            <a:r>
              <a:rPr lang="fi-FI" sz="1200" dirty="0" err="1"/>
              <a:t>Combi</a:t>
            </a:r>
            <a:r>
              <a:rPr lang="fi-FI" sz="1200" dirty="0"/>
              <a:t> 25		125-150 µm</a:t>
            </a:r>
          </a:p>
          <a:p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Water-borne</a:t>
            </a:r>
            <a:r>
              <a:rPr lang="fi-FI" sz="1200" dirty="0"/>
              <a:t> </a:t>
            </a:r>
            <a:r>
              <a:rPr lang="fi-FI" sz="1200" dirty="0" err="1"/>
              <a:t>pu</a:t>
            </a:r>
            <a:r>
              <a:rPr lang="fi-FI" sz="1200" dirty="0"/>
              <a:t> -</a:t>
            </a:r>
            <a:r>
              <a:rPr lang="fi-FI" sz="1200" dirty="0" err="1"/>
              <a:t>primer</a:t>
            </a:r>
            <a:r>
              <a:rPr lang="fi-FI" sz="1200" dirty="0"/>
              <a:t> and </a:t>
            </a:r>
            <a:r>
              <a:rPr lang="fi-FI" sz="1200" dirty="0" err="1"/>
              <a:t>pu</a:t>
            </a:r>
            <a:r>
              <a:rPr lang="fi-FI" sz="1200" dirty="0"/>
              <a:t> -top </a:t>
            </a:r>
            <a:r>
              <a:rPr lang="fi-FI" sz="1200" dirty="0" err="1"/>
              <a:t>paint</a:t>
            </a:r>
            <a:r>
              <a:rPr lang="fi-FI" sz="1200" dirty="0"/>
              <a:t> </a:t>
            </a:r>
            <a:r>
              <a:rPr lang="fi-FI" sz="1200" dirty="0" err="1"/>
              <a:t>system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1x </a:t>
            </a:r>
            <a:r>
              <a:rPr lang="fi-FI" sz="1200" dirty="0" err="1"/>
              <a:t>Pinjadur</a:t>
            </a:r>
            <a:r>
              <a:rPr lang="fi-FI" sz="1200" dirty="0"/>
              <a:t> </a:t>
            </a:r>
            <a:r>
              <a:rPr lang="fi-FI" sz="1200" dirty="0" err="1"/>
              <a:t>Primer</a:t>
            </a:r>
            <a:r>
              <a:rPr lang="fi-FI" sz="1200" dirty="0"/>
              <a:t>			125-150 µm</a:t>
            </a:r>
          </a:p>
          <a:p>
            <a:r>
              <a:rPr lang="fi-FI" sz="1200" dirty="0"/>
              <a:t>1x </a:t>
            </a:r>
            <a:r>
              <a:rPr lang="fi-FI" sz="1200" dirty="0" err="1"/>
              <a:t>Pinjadur</a:t>
            </a:r>
            <a:r>
              <a:rPr lang="fi-FI" sz="1200" dirty="0"/>
              <a:t> 30			125-150 µm</a:t>
            </a:r>
          </a:p>
          <a:p>
            <a:endParaRPr lang="fi-FI" sz="1200" dirty="0"/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627086062"/>
      </p:ext>
    </p:extLst>
  </p:cSld>
  <p:clrMapOvr>
    <a:masterClrMapping/>
  </p:clrMapOvr>
</p:sld>
</file>

<file path=ppt/theme/theme1.xml><?xml version="1.0" encoding="utf-8"?>
<a:theme xmlns:a="http://schemas.openxmlformats.org/drawingml/2006/main" name="TikkurilaTheme">
  <a:themeElements>
    <a:clrScheme name="Tikkurila">
      <a:dk1>
        <a:sysClr val="windowText" lastClr="000000"/>
      </a:dk1>
      <a:lt1>
        <a:sysClr val="window" lastClr="FFFFFF"/>
      </a:lt1>
      <a:dk2>
        <a:srgbClr val="717171"/>
      </a:dk2>
      <a:lt2>
        <a:srgbClr val="F2F2F2"/>
      </a:lt2>
      <a:accent1>
        <a:srgbClr val="F3A60D"/>
      </a:accent1>
      <a:accent2>
        <a:srgbClr val="18BADA"/>
      </a:accent2>
      <a:accent3>
        <a:srgbClr val="77C618"/>
      </a:accent3>
      <a:accent4>
        <a:srgbClr val="955192"/>
      </a:accent4>
      <a:accent5>
        <a:srgbClr val="CAD90D"/>
      </a:accent5>
      <a:accent6>
        <a:srgbClr val="4095A6"/>
      </a:accent6>
      <a:hlink>
        <a:srgbClr val="18BADA"/>
      </a:hlink>
      <a:folHlink>
        <a:srgbClr val="4095A6"/>
      </a:folHlink>
    </a:clrScheme>
    <a:fontScheme name="Tikkuri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ikkurilaTheme" id="{70AE119F-EA79-4F91-A3F6-BB511E2A12E9}" vid="{F1CD1D28-7CDF-42E4-A5B3-F2463F3FDA5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341C561EE7B4CAFAAB530738E490D" ma:contentTypeVersion="0" ma:contentTypeDescription="Create a new document." ma:contentTypeScope="" ma:versionID="0608ee4e07947ac587766218ac3243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90A3A7-A9D4-4D61-8199-D83B206DEBF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CBA7FE-8110-4729-A3CE-22711F49D6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CE8E875-8BA2-4AA1-9C8C-5FF05B1AE0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574</Words>
  <Application>Microsoft Office PowerPoint</Application>
  <PresentationFormat>Näytössä katseltava diaesitys (4:3)</PresentationFormat>
  <Paragraphs>187</Paragraphs>
  <Slides>16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9" baseType="lpstr">
      <vt:lpstr>Arial</vt:lpstr>
      <vt:lpstr>Calibri</vt:lpstr>
      <vt:lpstr>TikkurilaTheme</vt:lpstr>
      <vt:lpstr>Systems for exterior windows and doors</vt:lpstr>
      <vt:lpstr>Water-borne lacquers for windows and doors</vt:lpstr>
      <vt:lpstr>Typical lacquer systems for windows and doors</vt:lpstr>
      <vt:lpstr>Solvent-borne lacquers for windows and doors</vt:lpstr>
      <vt:lpstr>Semi-transparent stain systems for windows and doors</vt:lpstr>
      <vt:lpstr>Water-borne paints for exterior windows and doors</vt:lpstr>
      <vt:lpstr>Water-borne paint systems exterior for windows and doors</vt:lpstr>
      <vt:lpstr>Pinjadur Primer Pinjadur 30</vt:lpstr>
      <vt:lpstr>Pinjadur Primer and Pinja Flex Combi 25 paint systems</vt:lpstr>
      <vt:lpstr>Solvent-borne paints for windows and doors</vt:lpstr>
      <vt:lpstr>Solvent-borne systems for windows and doors</vt:lpstr>
      <vt:lpstr>Application methods</vt:lpstr>
      <vt:lpstr>Robot spraying</vt:lpstr>
      <vt:lpstr>  Flow coating application   -white primer</vt:lpstr>
      <vt:lpstr>Conventional drying</vt:lpstr>
      <vt:lpstr>Diagram of typical window painting line:  Flow coater, spraying station and drying tunnel</vt:lpstr>
    </vt:vector>
  </TitlesOfParts>
  <Company>Tikkurila Oyj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Keränen Erkki</dc:creator>
  <cp:lastModifiedBy>Keränen Erkki</cp:lastModifiedBy>
  <cp:revision>62</cp:revision>
  <dcterms:created xsi:type="dcterms:W3CDTF">2015-01-13T07:06:49Z</dcterms:created>
  <dcterms:modified xsi:type="dcterms:W3CDTF">2017-11-08T12:24:22Z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0x010100555341C561EE7B4CAFAAB530738E490D</vt:lpwstr>
  </property>
</Properties>
</file>