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64" r:id="rId6"/>
    <p:sldId id="258" r:id="rId7"/>
    <p:sldId id="266" r:id="rId8"/>
    <p:sldId id="265" r:id="rId9"/>
    <p:sldId id="263" r:id="rId10"/>
    <p:sldId id="259" r:id="rId11"/>
    <p:sldId id="262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BD50C-462A-46A8-B501-C3252B567624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A7C20-81C7-4709-B91F-EB76928471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24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C20-81C7-4709-B91F-EB76928471B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86" y="1721922"/>
            <a:ext cx="8465855" cy="44042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99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8331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5367296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13911" y="1721922"/>
            <a:ext cx="2872929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8466754" cy="21708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0635" y="3955513"/>
            <a:ext cx="8466206" cy="21706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76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37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3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27478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34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1736-07D0-214D-BC63-F7679DE2D9C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7649-F13F-C04C-8E58-45AADB0D6B5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222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986" y="822434"/>
            <a:ext cx="8465855" cy="9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86" y="1721922"/>
            <a:ext cx="8465855" cy="44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987" y="6340824"/>
            <a:ext cx="1144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340824"/>
            <a:ext cx="218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08F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65" y="6340824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u="none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fi/url?sa=i&amp;rct=j&amp;q=&amp;esrc=s&amp;frm=1&amp;source=images&amp;cd=&amp;cad=rja&amp;uact=8&amp;ved=0CAcQjRw&amp;url=http://4szoba.hu/cikk/enterior/2609-adj-meg-egy-eselyt-a-fanak&amp;ei=5nC3VIOsHIrgywPWrIKABA&amp;bvm=bv.83640239,d.bGQ&amp;psig=AFQjCNE1u1gxWexlUDmxwtE7aUV8eg5LIw&amp;ust=1421394523149284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Systems for </a:t>
            </a:r>
            <a:r>
              <a:rPr lang="fi-FI" sz="2400" dirty="0" err="1">
                <a:solidFill>
                  <a:schemeClr val="tx1"/>
                </a:solidFill>
              </a:rPr>
              <a:t>massive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laminated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logs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err="1"/>
              <a:t>-Water-borne</a:t>
            </a:r>
            <a:r>
              <a:rPr lang="fi-FI" sz="1400" dirty="0"/>
              <a:t> products </a:t>
            </a:r>
            <a:r>
              <a:rPr lang="fi-FI" sz="1400" dirty="0" err="1"/>
              <a:t>mostly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endParaRPr lang="fi-FI" sz="1400" dirty="0"/>
          </a:p>
          <a:p>
            <a:r>
              <a:rPr lang="fi-FI" sz="1400" dirty="0" err="1"/>
              <a:t>-Companies</a:t>
            </a:r>
            <a:r>
              <a:rPr lang="fi-FI" sz="1400" dirty="0"/>
              <a:t> </a:t>
            </a:r>
            <a:r>
              <a:rPr lang="fi-FI" sz="1400" dirty="0" err="1"/>
              <a:t>need</a:t>
            </a:r>
            <a:r>
              <a:rPr lang="fi-FI" sz="1400" dirty="0"/>
              <a:t> products for </a:t>
            </a:r>
            <a:r>
              <a:rPr lang="fi-FI" sz="1400" dirty="0" err="1"/>
              <a:t>temporary</a:t>
            </a:r>
            <a:r>
              <a:rPr lang="fi-FI" sz="1400" dirty="0"/>
              <a:t> transport </a:t>
            </a:r>
            <a:r>
              <a:rPr lang="fi-FI" sz="1400" dirty="0" err="1"/>
              <a:t>protection</a:t>
            </a:r>
            <a:r>
              <a:rPr lang="fi-FI" sz="1400" dirty="0"/>
              <a:t> and </a:t>
            </a:r>
            <a:r>
              <a:rPr lang="fi-FI" sz="1400" dirty="0" err="1"/>
              <a:t>final</a:t>
            </a:r>
            <a:r>
              <a:rPr lang="fi-FI" sz="1400" dirty="0"/>
              <a:t> </a:t>
            </a:r>
            <a:r>
              <a:rPr lang="fi-FI" sz="1400" dirty="0" err="1"/>
              <a:t>colored</a:t>
            </a:r>
            <a:r>
              <a:rPr lang="fi-FI" sz="1400" dirty="0"/>
              <a:t> </a:t>
            </a:r>
            <a:r>
              <a:rPr lang="fi-FI" sz="1400" dirty="0" err="1"/>
              <a:t>treatment</a:t>
            </a:r>
            <a:endParaRPr lang="fi-FI" sz="1400" dirty="0"/>
          </a:p>
          <a:p>
            <a:r>
              <a:rPr lang="fi-FI" sz="1400" dirty="0" err="1"/>
              <a:t>-Semi-transparent</a:t>
            </a:r>
            <a:r>
              <a:rPr lang="fi-FI" sz="1400" dirty="0"/>
              <a:t>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stains</a:t>
            </a:r>
            <a:r>
              <a:rPr lang="fi-FI" sz="1400" dirty="0"/>
              <a:t> and </a:t>
            </a:r>
            <a:r>
              <a:rPr lang="fi-FI" sz="1400" dirty="0" err="1"/>
              <a:t>semi-opaque</a:t>
            </a:r>
            <a:r>
              <a:rPr lang="fi-FI" sz="1400" dirty="0"/>
              <a:t> </a:t>
            </a:r>
            <a:r>
              <a:rPr lang="fi-FI" sz="1400" dirty="0" err="1"/>
              <a:t>paint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suitable</a:t>
            </a:r>
            <a:r>
              <a:rPr lang="fi-FI" sz="1400" dirty="0"/>
              <a:t> for </a:t>
            </a:r>
            <a:r>
              <a:rPr lang="fi-FI" sz="1400" dirty="0" err="1"/>
              <a:t>logs</a:t>
            </a:r>
            <a:endParaRPr lang="fi-FI" sz="1400" dirty="0"/>
          </a:p>
          <a:p>
            <a:r>
              <a:rPr lang="fi-FI" sz="1400" dirty="0" err="1"/>
              <a:t>-Opaque</a:t>
            </a:r>
            <a:r>
              <a:rPr lang="fi-FI" sz="1400" dirty="0"/>
              <a:t> </a:t>
            </a:r>
            <a:r>
              <a:rPr lang="fi-FI" sz="1400" dirty="0" err="1"/>
              <a:t>paints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lacquers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recommeded</a:t>
            </a:r>
            <a:r>
              <a:rPr lang="fi-FI" sz="1400" dirty="0"/>
              <a:t> </a:t>
            </a:r>
            <a:r>
              <a:rPr lang="fi-FI" sz="1400" dirty="0" err="1"/>
              <a:t>because</a:t>
            </a:r>
            <a:r>
              <a:rPr lang="fi-FI" sz="1400" dirty="0"/>
              <a:t> of </a:t>
            </a:r>
            <a:r>
              <a:rPr lang="fi-FI" sz="1400" dirty="0" err="1"/>
              <a:t>possible</a:t>
            </a:r>
            <a:r>
              <a:rPr lang="fi-FI" sz="1400" dirty="0"/>
              <a:t> </a:t>
            </a:r>
            <a:r>
              <a:rPr lang="fi-FI" sz="1400" dirty="0" err="1"/>
              <a:t>flaking</a:t>
            </a:r>
            <a:r>
              <a:rPr lang="fi-FI" sz="1400" dirty="0"/>
              <a:t> </a:t>
            </a:r>
            <a:r>
              <a:rPr lang="fi-FI" sz="1400" dirty="0" err="1"/>
              <a:t>problems</a:t>
            </a:r>
            <a:r>
              <a:rPr lang="fi-FI" sz="1400" dirty="0"/>
              <a:t> (</a:t>
            </a:r>
            <a:r>
              <a:rPr lang="fi-FI" sz="1400" dirty="0" err="1"/>
              <a:t>log</a:t>
            </a:r>
            <a:r>
              <a:rPr lang="fi-FI" sz="1400" dirty="0"/>
              <a:t> </a:t>
            </a:r>
            <a:r>
              <a:rPr lang="fi-FI" sz="1400" dirty="0" err="1"/>
              <a:t>has</a:t>
            </a:r>
            <a:r>
              <a:rPr lang="fi-FI" sz="1400" dirty="0"/>
              <a:t> </a:t>
            </a:r>
            <a:r>
              <a:rPr lang="fi-FI" sz="1400" dirty="0" err="1"/>
              <a:t>tendency</a:t>
            </a:r>
            <a:r>
              <a:rPr lang="fi-FI" sz="1400" dirty="0"/>
              <a:t> to crack and </a:t>
            </a:r>
            <a:r>
              <a:rPr lang="fi-FI" sz="1400" dirty="0" err="1"/>
              <a:t>it</a:t>
            </a:r>
            <a:r>
              <a:rPr lang="fi-FI" sz="1400" dirty="0"/>
              <a:t> </a:t>
            </a:r>
            <a:r>
              <a:rPr lang="fi-FI" sz="1400" dirty="0" err="1"/>
              <a:t>can</a:t>
            </a:r>
            <a:r>
              <a:rPr lang="fi-FI" sz="1400" dirty="0"/>
              <a:t> </a:t>
            </a:r>
            <a:r>
              <a:rPr lang="fi-FI" sz="1400" dirty="0" err="1"/>
              <a:t>cause</a:t>
            </a:r>
            <a:r>
              <a:rPr lang="fi-FI" sz="1400" dirty="0"/>
              <a:t> </a:t>
            </a:r>
            <a:r>
              <a:rPr lang="fi-FI" sz="1400" dirty="0" err="1"/>
              <a:t>flaking</a:t>
            </a:r>
            <a:r>
              <a:rPr lang="fi-FI" sz="1400" dirty="0"/>
              <a:t> </a:t>
            </a:r>
            <a:r>
              <a:rPr lang="fi-FI" sz="1400" dirty="0" err="1"/>
              <a:t>problem</a:t>
            </a:r>
            <a:r>
              <a:rPr lang="fi-FI" sz="1400" dirty="0"/>
              <a:t>)</a:t>
            </a:r>
          </a:p>
          <a:p>
            <a:r>
              <a:rPr lang="fi-FI" sz="1400" dirty="0" err="1"/>
              <a:t>-It</a:t>
            </a:r>
            <a:r>
              <a:rPr lang="fi-FI" sz="1400" dirty="0"/>
              <a:t> is </a:t>
            </a:r>
            <a:r>
              <a:rPr lang="fi-FI" sz="1400" dirty="0" err="1"/>
              <a:t>important</a:t>
            </a:r>
            <a:r>
              <a:rPr lang="fi-FI" sz="1400" dirty="0"/>
              <a:t> to </a:t>
            </a:r>
            <a:r>
              <a:rPr lang="fi-FI" sz="1400" dirty="0" err="1"/>
              <a:t>paint</a:t>
            </a:r>
            <a:r>
              <a:rPr lang="fi-FI" sz="1400" dirty="0"/>
              <a:t> </a:t>
            </a:r>
            <a:r>
              <a:rPr lang="fi-FI" sz="1400" dirty="0" err="1"/>
              <a:t>log</a:t>
            </a:r>
            <a:r>
              <a:rPr lang="fi-FI" sz="1400" dirty="0"/>
              <a:t> </a:t>
            </a:r>
            <a:r>
              <a:rPr lang="fi-FI" sz="1400" dirty="0" err="1"/>
              <a:t>ends</a:t>
            </a:r>
            <a:r>
              <a:rPr lang="fi-FI" sz="1400" dirty="0"/>
              <a:t> </a:t>
            </a:r>
            <a:r>
              <a:rPr lang="fi-FI" sz="1400" dirty="0" err="1"/>
              <a:t>well</a:t>
            </a:r>
            <a:r>
              <a:rPr lang="fi-FI" sz="1400" dirty="0"/>
              <a:t>. </a:t>
            </a:r>
            <a:r>
              <a:rPr lang="fi-FI" sz="1400" dirty="0" err="1"/>
              <a:t>It</a:t>
            </a:r>
            <a:r>
              <a:rPr lang="fi-FI" sz="1400" dirty="0"/>
              <a:t> </a:t>
            </a:r>
            <a:r>
              <a:rPr lang="fi-FI" sz="1400" dirty="0" err="1"/>
              <a:t>reduce</a:t>
            </a:r>
            <a:r>
              <a:rPr lang="fi-FI" sz="1400" dirty="0"/>
              <a:t> the </a:t>
            </a:r>
            <a:r>
              <a:rPr lang="fi-FI" sz="1400" dirty="0" err="1"/>
              <a:t>cracking</a:t>
            </a:r>
            <a:r>
              <a:rPr lang="fi-FI" sz="1400" dirty="0"/>
              <a:t> of the </a:t>
            </a:r>
            <a:r>
              <a:rPr lang="fi-FI" sz="1400" dirty="0" err="1"/>
              <a:t>wood</a:t>
            </a:r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-</a:t>
            </a:r>
            <a:r>
              <a:rPr lang="fi-FI" sz="1400" dirty="0" err="1"/>
              <a:t>Typical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r>
              <a:rPr lang="fi-FI" sz="1400" dirty="0"/>
              <a:t> 1-2x 80-120 g/m² </a:t>
            </a:r>
            <a:r>
              <a:rPr lang="fi-FI" sz="1400" dirty="0" err="1"/>
              <a:t>water</a:t>
            </a:r>
            <a:r>
              <a:rPr lang="fi-FI" sz="1400" dirty="0"/>
              <a:t>- </a:t>
            </a:r>
          </a:p>
          <a:p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solvent-borne</a:t>
            </a:r>
            <a:r>
              <a:rPr lang="fi-FI" sz="1400" dirty="0"/>
              <a:t> </a:t>
            </a:r>
            <a:r>
              <a:rPr lang="fi-FI" sz="1400" dirty="0" err="1"/>
              <a:t>product</a:t>
            </a:r>
            <a:endParaRPr lang="fi-FI" sz="1400" dirty="0"/>
          </a:p>
        </p:txBody>
      </p:sp>
      <p:pic>
        <p:nvPicPr>
          <p:cNvPr id="6" name="Kuva 5" descr="C:\Users\tlakerer\AppData\Local\Microsoft\Windows\Temporary Internet Files\Content.IE5\Z1U2QP2H\Valtti_Color_Honka_PV10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573016"/>
            <a:ext cx="4356209" cy="2455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62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>
                <a:solidFill>
                  <a:schemeClr val="tx1"/>
                </a:solidFill>
              </a:rPr>
              <a:t>Log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types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400" dirty="0"/>
          </a:p>
          <a:p>
            <a:endParaRPr lang="fi-FI" sz="1400" dirty="0"/>
          </a:p>
          <a:p>
            <a:r>
              <a:rPr lang="fi-FI" sz="1400" dirty="0" err="1"/>
              <a:t>-Round</a:t>
            </a:r>
            <a:r>
              <a:rPr lang="fi-FI" sz="1400" dirty="0"/>
              <a:t> </a:t>
            </a:r>
            <a:r>
              <a:rPr lang="fi-FI" sz="1400" dirty="0" err="1"/>
              <a:t>log</a:t>
            </a:r>
            <a:endParaRPr lang="fi-FI" sz="1400" dirty="0"/>
          </a:p>
          <a:p>
            <a:r>
              <a:rPr lang="fi-FI" sz="1400" dirty="0" err="1"/>
              <a:t>-Laminated</a:t>
            </a:r>
            <a:r>
              <a:rPr lang="fi-FI" sz="1400" dirty="0"/>
              <a:t> </a:t>
            </a:r>
            <a:r>
              <a:rPr lang="fi-FI" sz="1400" dirty="0" err="1"/>
              <a:t>log</a:t>
            </a:r>
            <a:r>
              <a:rPr lang="fi-FI" sz="1400" dirty="0"/>
              <a:t> (</a:t>
            </a:r>
            <a:r>
              <a:rPr lang="fi-FI" sz="1400" dirty="0" err="1"/>
              <a:t>glued</a:t>
            </a:r>
            <a:r>
              <a:rPr lang="fi-FI" sz="1400" dirty="0"/>
              <a:t> </a:t>
            </a:r>
            <a:r>
              <a:rPr lang="fi-FI" sz="1400" dirty="0" err="1"/>
              <a:t>log</a:t>
            </a:r>
            <a:r>
              <a:rPr lang="fi-FI" sz="1400" dirty="0"/>
              <a:t>)</a:t>
            </a:r>
          </a:p>
          <a:p>
            <a:r>
              <a:rPr lang="fi-FI" sz="1400" dirty="0" err="1"/>
              <a:t>-Planed</a:t>
            </a:r>
            <a:r>
              <a:rPr lang="fi-FI" sz="1400" dirty="0"/>
              <a:t> </a:t>
            </a:r>
            <a:r>
              <a:rPr lang="fi-FI" sz="1400" dirty="0" err="1"/>
              <a:t>log</a:t>
            </a:r>
            <a:endParaRPr lang="fi-FI" sz="1400" dirty="0"/>
          </a:p>
          <a:p>
            <a:endParaRPr lang="fi-FI" sz="1400" dirty="0"/>
          </a:p>
        </p:txBody>
      </p:sp>
      <p:pic>
        <p:nvPicPr>
          <p:cNvPr id="4" name="img" descr="http://213.138.147.67/tikkurila/image/previews/2.21954.512.hirsi_salvos1.jpg?collection=SearchResu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16835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C:\Users\tlakerer\AppData\Local\Microsoft\Windows\Temporary Internet Files\Content.Word\Log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8164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40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semi-transparent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400" dirty="0"/>
              <a:t>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  	</a:t>
            </a:r>
            <a:r>
              <a:rPr lang="fi-FI" sz="1400" dirty="0" err="1"/>
              <a:t>-Tintable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borne</a:t>
            </a:r>
            <a:r>
              <a:rPr lang="fi-FI" sz="1400" dirty="0"/>
              <a:t>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stain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-</a:t>
            </a:r>
            <a:r>
              <a:rPr lang="fi-FI" sz="1400" dirty="0" err="1"/>
              <a:t>Akvi</a:t>
            </a:r>
            <a:r>
              <a:rPr lang="fi-FI" sz="1400" dirty="0"/>
              <a:t> </a:t>
            </a:r>
            <a:r>
              <a:rPr lang="fi-FI" sz="1400" dirty="0" err="1"/>
              <a:t>Tone</a:t>
            </a:r>
            <a:r>
              <a:rPr lang="fi-FI" sz="1400" dirty="0"/>
              <a:t> and </a:t>
            </a:r>
            <a:r>
              <a:rPr lang="fi-FI" sz="1400" dirty="0" err="1"/>
              <a:t>Avating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vacuum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Color</a:t>
            </a:r>
          </a:p>
          <a:p>
            <a:pPr>
              <a:buFontTx/>
              <a:buNone/>
            </a:pPr>
            <a:r>
              <a:rPr lang="fi-FI" sz="1400" dirty="0"/>
              <a:t>Pinja Color HB (</a:t>
            </a:r>
            <a:r>
              <a:rPr lang="fi-FI" sz="1400" dirty="0" err="1"/>
              <a:t>higher</a:t>
            </a:r>
            <a:r>
              <a:rPr lang="fi-FI" sz="1400" dirty="0"/>
              <a:t> </a:t>
            </a:r>
            <a:r>
              <a:rPr lang="fi-FI" sz="1400" dirty="0" err="1"/>
              <a:t>viscosity</a:t>
            </a:r>
            <a:r>
              <a:rPr lang="fi-FI" sz="1400" dirty="0"/>
              <a:t>)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-Tintable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borne</a:t>
            </a:r>
            <a:r>
              <a:rPr lang="fi-FI" sz="1400" dirty="0"/>
              <a:t>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stain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vacuum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with Valtti Color and Valtti </a:t>
            </a:r>
            <a:r>
              <a:rPr lang="fi-FI" sz="1400" dirty="0" err="1"/>
              <a:t>Akvacolor</a:t>
            </a:r>
            <a:endParaRPr lang="fi-FI" sz="1400" dirty="0"/>
          </a:p>
          <a:p>
            <a:pPr>
              <a:buFontTx/>
              <a:buNone/>
            </a:pPr>
            <a:endParaRPr lang="fi-FI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5" name="Kuva 4" descr="C:\Users\tlakerer\AppData\Local\Microsoft\Windows\Temporary Internet Files\Content.IE5\IOT9X0GW\Valtti_Arctic_Honka_PV100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527425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7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semi-transparent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1400" dirty="0" err="1"/>
              <a:t>Typical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2x 80-120 g/m² 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  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Best </a:t>
            </a:r>
            <a:r>
              <a:rPr lang="fi-FI" sz="1400" dirty="0" err="1"/>
              <a:t>protection</a:t>
            </a:r>
            <a:r>
              <a:rPr lang="fi-FI" sz="1400" dirty="0"/>
              <a:t>: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</a:p>
          <a:p>
            <a:pPr>
              <a:buFontTx/>
              <a:buNone/>
            </a:pPr>
            <a:r>
              <a:rPr lang="fi-FI" sz="1400" dirty="0"/>
              <a:t>1x 80-120 g/m² Pinja </a:t>
            </a:r>
            <a:r>
              <a:rPr lang="fi-FI" sz="1400" dirty="0" err="1"/>
              <a:t>Priming</a:t>
            </a:r>
            <a:r>
              <a:rPr lang="fi-FI" sz="1400" dirty="0"/>
              <a:t> </a:t>
            </a:r>
            <a:r>
              <a:rPr lang="fi-FI" sz="1400" dirty="0" err="1"/>
              <a:t>Oil</a:t>
            </a:r>
            <a:endParaRPr lang="fi-FI" sz="1400" dirty="0"/>
          </a:p>
          <a:p>
            <a:r>
              <a:rPr lang="fi-FI" sz="1400" dirty="0"/>
              <a:t>2x 80-120 g/m² 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5" name="Kuva 4" descr="C:\Users\tlakerer\AppData\Local\Microsoft\Windows\Temporary Internet Files\Content.IE5\IOT9X0GW\Valtti_Arctic_Honka_PV100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527425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2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semi-transparent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</a:t>
            </a:r>
            <a:r>
              <a:rPr lang="fi-FI" sz="1400" dirty="0" err="1"/>
              <a:t>Color</a:t>
            </a:r>
            <a:r>
              <a:rPr lang="fi-FI" sz="1400" dirty="0"/>
              <a:t> Plus</a:t>
            </a:r>
          </a:p>
          <a:p>
            <a:pPr>
              <a:buFontTx/>
              <a:buNone/>
            </a:pPr>
            <a:r>
              <a:rPr lang="fi-FI" sz="1400" dirty="0"/>
              <a:t>  	-</a:t>
            </a:r>
            <a:r>
              <a:rPr lang="fi-FI" sz="1400" dirty="0" err="1"/>
              <a:t>Recommended</a:t>
            </a:r>
            <a:r>
              <a:rPr lang="fi-FI" sz="1400" dirty="0"/>
              <a:t> for </a:t>
            </a:r>
            <a:r>
              <a:rPr lang="fi-FI" sz="1400" dirty="0" err="1"/>
              <a:t>laminated</a:t>
            </a:r>
            <a:r>
              <a:rPr lang="fi-FI" sz="1400" dirty="0"/>
              <a:t> </a:t>
            </a:r>
            <a:r>
              <a:rPr lang="fi-FI" sz="1400" dirty="0" err="1"/>
              <a:t>logs</a:t>
            </a:r>
            <a:r>
              <a:rPr lang="fi-FI" sz="1400" dirty="0"/>
              <a:t> </a:t>
            </a:r>
            <a:r>
              <a:rPr lang="fi-FI" sz="1400" dirty="0" err="1"/>
              <a:t>but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not</a:t>
            </a:r>
            <a:r>
              <a:rPr lang="fi-FI" sz="1400" dirty="0"/>
              <a:t> </a:t>
            </a:r>
            <a:r>
              <a:rPr lang="fi-FI" sz="1400" dirty="0" err="1"/>
              <a:t>round</a:t>
            </a:r>
            <a:r>
              <a:rPr lang="fi-FI" sz="1400" dirty="0"/>
              <a:t> </a:t>
            </a:r>
            <a:r>
              <a:rPr lang="fi-FI" sz="1400" dirty="0" err="1"/>
              <a:t>massive</a:t>
            </a:r>
            <a:r>
              <a:rPr lang="fi-FI" sz="1400" dirty="0"/>
              <a:t> </a:t>
            </a:r>
            <a:r>
              <a:rPr lang="fi-FI" sz="1400" dirty="0" err="1"/>
              <a:t>logs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-</a:t>
            </a:r>
            <a:r>
              <a:rPr lang="fi-FI" sz="1400" dirty="0" err="1"/>
              <a:t>Repainting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Valtti Plus Kesto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System: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1x Pinja Wood </a:t>
            </a:r>
            <a:r>
              <a:rPr lang="fi-FI" sz="1400" dirty="0" err="1"/>
              <a:t>Stain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2x Pinja </a:t>
            </a:r>
            <a:r>
              <a:rPr lang="fi-FI" sz="1400" dirty="0" err="1"/>
              <a:t>Color</a:t>
            </a:r>
            <a:r>
              <a:rPr lang="fi-FI" sz="1400" dirty="0"/>
              <a:t> Plus</a:t>
            </a:r>
          </a:p>
          <a:p>
            <a:pPr>
              <a:buFontTx/>
              <a:buNone/>
            </a:pPr>
            <a:endParaRPr lang="fi-FI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5" name="Kuva 4" descr="C:\Users\tlakerer\AppData\Local\Microsoft\Windows\Temporary Internet Files\Content.IE5\IOT9X0GW\Valtti_Arctic_Honka_PV100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527425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7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semi-opaque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wood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stain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Pinja Top</a:t>
            </a:r>
          </a:p>
          <a:p>
            <a:pPr>
              <a:buFontTx/>
              <a:buNone/>
            </a:pPr>
            <a:r>
              <a:rPr lang="fi-FI" sz="1400" dirty="0"/>
              <a:t>  	</a:t>
            </a:r>
            <a:r>
              <a:rPr lang="fi-FI" sz="1400" dirty="0" err="1"/>
              <a:t>-Tintable</a:t>
            </a:r>
            <a:r>
              <a:rPr lang="fi-FI" sz="1400" dirty="0"/>
              <a:t> </a:t>
            </a:r>
            <a:r>
              <a:rPr lang="fi-FI" sz="1400" dirty="0" err="1"/>
              <a:t>water-borne</a:t>
            </a:r>
            <a:r>
              <a:rPr lang="fi-FI" sz="1400" dirty="0"/>
              <a:t> </a:t>
            </a:r>
            <a:r>
              <a:rPr lang="fi-FI" sz="1400" dirty="0" err="1"/>
              <a:t>semi-opaque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stain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-Avatint</a:t>
            </a:r>
            <a:r>
              <a:rPr lang="fi-FI" sz="1400" dirty="0"/>
              <a:t> –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-Vinha</a:t>
            </a:r>
            <a:r>
              <a:rPr lang="fi-FI" sz="1400" dirty="0"/>
              <a:t> </a:t>
            </a:r>
            <a:r>
              <a:rPr lang="fi-FI" sz="1400" dirty="0" err="1"/>
              <a:t>color</a:t>
            </a:r>
            <a:r>
              <a:rPr lang="fi-FI" sz="1400" dirty="0"/>
              <a:t> </a:t>
            </a:r>
            <a:r>
              <a:rPr lang="fi-FI" sz="1400" dirty="0" err="1"/>
              <a:t>card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-Spraying</a:t>
            </a:r>
            <a:r>
              <a:rPr lang="fi-FI" sz="1400" dirty="0"/>
              <a:t> </a:t>
            </a:r>
            <a:r>
              <a:rPr lang="fi-FI" sz="1400" dirty="0" err="1"/>
              <a:t>application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with Vinha</a:t>
            </a:r>
          </a:p>
          <a:p>
            <a:pPr>
              <a:buFontTx/>
              <a:buNone/>
            </a:pPr>
            <a:endParaRPr lang="fi-FI" dirty="0"/>
          </a:p>
          <a:p>
            <a:pPr>
              <a:buFontTx/>
              <a:buNone/>
            </a:pPr>
            <a:endParaRPr lang="fi-FI" dirty="0"/>
          </a:p>
        </p:txBody>
      </p:sp>
      <p:pic>
        <p:nvPicPr>
          <p:cNvPr id="6" name="irc_mi" descr="http://4szoba.hu/upload/images/photos/000/008/708/valtti_arctic01.jpg?127133579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87071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94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Water-borne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semi-transparent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oils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 sz="1400" dirty="0"/>
              <a:t>Pinja </a:t>
            </a:r>
            <a:r>
              <a:rPr lang="fi-FI" sz="1400" dirty="0" err="1"/>
              <a:t>W-Oil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  	</a:t>
            </a:r>
            <a:r>
              <a:rPr lang="fi-FI" sz="1400" dirty="0" err="1"/>
              <a:t>-Tintable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borne</a:t>
            </a:r>
            <a:r>
              <a:rPr lang="fi-FI" sz="1400" dirty="0"/>
              <a:t> </a:t>
            </a:r>
            <a:r>
              <a:rPr lang="fi-FI" sz="1400" dirty="0" err="1"/>
              <a:t>wood</a:t>
            </a:r>
            <a:r>
              <a:rPr lang="fi-FI" sz="1400" dirty="0"/>
              <a:t> </a:t>
            </a:r>
            <a:r>
              <a:rPr lang="fi-FI" sz="1400" dirty="0" err="1"/>
              <a:t>oil</a:t>
            </a:r>
            <a:r>
              <a:rPr lang="fi-FI" sz="1400" dirty="0"/>
              <a:t> </a:t>
            </a:r>
          </a:p>
          <a:p>
            <a:pPr>
              <a:buFontTx/>
              <a:buNone/>
            </a:pPr>
            <a:r>
              <a:rPr lang="fi-FI" sz="1400" dirty="0"/>
              <a:t>	-</a:t>
            </a:r>
            <a:r>
              <a:rPr lang="fi-FI" sz="1400" dirty="0" err="1"/>
              <a:t>Akvi</a:t>
            </a:r>
            <a:r>
              <a:rPr lang="fi-FI" sz="1400" dirty="0"/>
              <a:t> </a:t>
            </a:r>
            <a:r>
              <a:rPr lang="fi-FI" sz="1400" dirty="0" err="1"/>
              <a:t>Tone</a:t>
            </a:r>
            <a:r>
              <a:rPr lang="fi-FI" sz="1400" dirty="0"/>
              <a:t> and </a:t>
            </a:r>
            <a:r>
              <a:rPr lang="fi-FI" sz="1400" dirty="0" err="1"/>
              <a:t>Avatint</a:t>
            </a:r>
            <a:r>
              <a:rPr lang="fi-FI" sz="1400" dirty="0"/>
              <a:t>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  <a:r>
              <a:rPr lang="fi-FI" sz="1400" dirty="0" err="1"/>
              <a:t>-Good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repellency</a:t>
            </a:r>
            <a:r>
              <a:rPr lang="fi-FI" sz="1400" dirty="0"/>
              <a:t> </a:t>
            </a:r>
            <a:r>
              <a:rPr lang="fi-FI" sz="1400" dirty="0" err="1"/>
              <a:t>effect</a:t>
            </a:r>
            <a:endParaRPr lang="fi-FI" sz="1400" dirty="0"/>
          </a:p>
          <a:p>
            <a:r>
              <a:rPr lang="fi-FI" sz="1400" dirty="0"/>
              <a:t>	</a:t>
            </a: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coating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</a:p>
          <a:p>
            <a:r>
              <a:rPr lang="fi-FI" sz="1400" dirty="0"/>
              <a:t>	</a:t>
            </a:r>
            <a:r>
              <a:rPr lang="fi-FI" sz="1400" dirty="0" err="1"/>
              <a:t>vacuum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/>
              <a:t>	</a:t>
            </a:r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with 	Valtti Color, Valtti </a:t>
            </a:r>
            <a:r>
              <a:rPr lang="fi-FI" sz="1400" dirty="0" err="1"/>
              <a:t>Akvacolor</a:t>
            </a:r>
            <a:endParaRPr lang="fi-FI" sz="1400" dirty="0"/>
          </a:p>
        </p:txBody>
      </p:sp>
      <p:pic>
        <p:nvPicPr>
          <p:cNvPr id="5" name="Kuva 4" descr="C:\Users\tlakerer\AppData\Local\Microsoft\Windows\Temporary Internet Files\Content.IE5\F3FJPQSJ\Valtti_Color_Honka_P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055110" cy="266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47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>
                <a:solidFill>
                  <a:schemeClr val="tx1"/>
                </a:solidFill>
              </a:rPr>
              <a:t>Solvent-borne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clear</a:t>
            </a:r>
            <a:r>
              <a:rPr lang="fi-FI" sz="2400" b="1" dirty="0">
                <a:solidFill>
                  <a:schemeClr val="tx1"/>
                </a:solidFill>
              </a:rPr>
              <a:t> and </a:t>
            </a:r>
            <a:r>
              <a:rPr lang="fi-FI" sz="2400" b="1" dirty="0" err="1">
                <a:solidFill>
                  <a:schemeClr val="tx1"/>
                </a:solidFill>
              </a:rPr>
              <a:t>semi-transparent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wood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stains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Pinjasol</a:t>
            </a:r>
            <a:r>
              <a:rPr lang="fi-FI" sz="1400" dirty="0"/>
              <a:t> Color</a:t>
            </a:r>
          </a:p>
          <a:p>
            <a:pPr>
              <a:buFontTx/>
              <a:buNone/>
            </a:pPr>
            <a:r>
              <a:rPr lang="fi-FI" sz="1400" dirty="0" err="1"/>
              <a:t>-Temaspeed</a:t>
            </a:r>
            <a:r>
              <a:rPr lang="fi-FI" sz="1400" dirty="0"/>
              <a:t> Premium </a:t>
            </a:r>
            <a:r>
              <a:rPr lang="fi-FI" sz="1400" dirty="0" err="1"/>
              <a:t>tinting</a:t>
            </a:r>
            <a:endParaRPr lang="fi-FI" sz="1400" dirty="0"/>
          </a:p>
          <a:p>
            <a:pPr>
              <a:buFontTx/>
              <a:buNone/>
            </a:pPr>
            <a:r>
              <a:rPr lang="fi-FI" sz="1400" dirty="0" err="1"/>
              <a:t>-Dipping</a:t>
            </a:r>
            <a:r>
              <a:rPr lang="fi-FI" sz="1400" dirty="0"/>
              <a:t>, </a:t>
            </a:r>
            <a:r>
              <a:rPr lang="fi-FI" sz="1400" dirty="0" err="1"/>
              <a:t>spraying</a:t>
            </a:r>
            <a:r>
              <a:rPr lang="fi-FI" sz="1400" dirty="0"/>
              <a:t>, </a:t>
            </a:r>
            <a:r>
              <a:rPr lang="fi-FI" sz="1400" dirty="0" err="1"/>
              <a:t>brushing</a:t>
            </a:r>
            <a:endParaRPr lang="fi-FI" sz="1400" dirty="0"/>
          </a:p>
          <a:p>
            <a:pPr>
              <a:buFontTx/>
              <a:buNone/>
            </a:pPr>
            <a:endParaRPr lang="fi-FI" sz="1400" dirty="0"/>
          </a:p>
          <a:p>
            <a:pPr>
              <a:buFontTx/>
              <a:buNone/>
            </a:pPr>
            <a:endParaRPr lang="fi-FI" sz="1600" dirty="0"/>
          </a:p>
          <a:p>
            <a:pPr>
              <a:buFontTx/>
              <a:buNone/>
            </a:pPr>
            <a:r>
              <a:rPr lang="fi-FI" sz="1400" dirty="0" err="1"/>
              <a:t>-Repainting</a:t>
            </a:r>
            <a:r>
              <a:rPr lang="fi-FI" sz="1400" dirty="0"/>
              <a:t> Valtti </a:t>
            </a:r>
            <a:r>
              <a:rPr lang="fi-FI" sz="1400" dirty="0" err="1"/>
              <a:t>Color</a:t>
            </a:r>
            <a:r>
              <a:rPr lang="fi-FI" sz="1400" dirty="0"/>
              <a:t>, Valtti </a:t>
            </a:r>
            <a:r>
              <a:rPr lang="fi-FI" sz="1400" dirty="0" err="1"/>
              <a:t>Akvacolor</a:t>
            </a:r>
            <a:endParaRPr lang="fi-FI" sz="1400" dirty="0"/>
          </a:p>
        </p:txBody>
      </p:sp>
      <p:pic>
        <p:nvPicPr>
          <p:cNvPr id="6" name="Kuva 5" descr="C:\Users\tlakerer\AppData\Local\Microsoft\Windows\Temporary Internet Files\Content.Word\Log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38164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549168"/>
      </p:ext>
    </p:extLst>
  </p:cSld>
  <p:clrMapOvr>
    <a:masterClrMapping/>
  </p:clrMapOvr>
</p:sld>
</file>

<file path=ppt/theme/theme1.xml><?xml version="1.0" encoding="utf-8"?>
<a:theme xmlns:a="http://schemas.openxmlformats.org/drawingml/2006/main" name="TikkurilaTheme">
  <a:themeElements>
    <a:clrScheme name="Tikkurila">
      <a:dk1>
        <a:sysClr val="windowText" lastClr="000000"/>
      </a:dk1>
      <a:lt1>
        <a:sysClr val="window" lastClr="FFFFFF"/>
      </a:lt1>
      <a:dk2>
        <a:srgbClr val="717171"/>
      </a:dk2>
      <a:lt2>
        <a:srgbClr val="F2F2F2"/>
      </a:lt2>
      <a:accent1>
        <a:srgbClr val="F3A60D"/>
      </a:accent1>
      <a:accent2>
        <a:srgbClr val="18BADA"/>
      </a:accent2>
      <a:accent3>
        <a:srgbClr val="77C618"/>
      </a:accent3>
      <a:accent4>
        <a:srgbClr val="955192"/>
      </a:accent4>
      <a:accent5>
        <a:srgbClr val="CAD90D"/>
      </a:accent5>
      <a:accent6>
        <a:srgbClr val="4095A6"/>
      </a:accent6>
      <a:hlink>
        <a:srgbClr val="18BADA"/>
      </a:hlink>
      <a:folHlink>
        <a:srgbClr val="4095A6"/>
      </a:folHlink>
    </a:clrScheme>
    <a:fontScheme name="Tikkuri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kkurilaTheme" id="{70AE119F-EA79-4F91-A3F6-BB511E2A12E9}" vid="{F1CD1D28-7CDF-42E4-A5B3-F2463F3FDA5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341C561EE7B4CAFAAB530738E490D" ma:contentTypeVersion="0" ma:contentTypeDescription="Create a new document." ma:contentTypeScope="" ma:versionID="0608ee4e07947ac587766218ac324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C33BF-8FE1-4180-8CD3-72FDEB45796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1110E3-F690-40B4-B681-2051C04C7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17D0E-6D1C-41AF-8B93-F8C9D5B122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178</Words>
  <Application>Microsoft Office PowerPoint</Application>
  <PresentationFormat>Näytössä katseltava diaesitys (4:3)</PresentationFormat>
  <Paragraphs>87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MS PGothic</vt:lpstr>
      <vt:lpstr>Arial</vt:lpstr>
      <vt:lpstr>Calibri</vt:lpstr>
      <vt:lpstr>TikkurilaTheme</vt:lpstr>
      <vt:lpstr>Systems for massive and laminated logs</vt:lpstr>
      <vt:lpstr>Log types </vt:lpstr>
      <vt:lpstr>Water-borne semi-transparent wood stains</vt:lpstr>
      <vt:lpstr>Water-borne semi-transparent wood stains</vt:lpstr>
      <vt:lpstr>Water-borne semi-transparent wood stains</vt:lpstr>
      <vt:lpstr>Water-borne semi-opaque wood stain</vt:lpstr>
      <vt:lpstr>Water-borne semi-transparent oils </vt:lpstr>
      <vt:lpstr>Solvent-borne clear and semi-transparent wood stains</vt:lpstr>
    </vt:vector>
  </TitlesOfParts>
  <Company>Tikkurila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Keränen Erkki</dc:creator>
  <cp:lastModifiedBy>Keränen Erkki</cp:lastModifiedBy>
  <cp:revision>36</cp:revision>
  <dcterms:created xsi:type="dcterms:W3CDTF">2015-01-14T09:54:20Z</dcterms:created>
  <dcterms:modified xsi:type="dcterms:W3CDTF">2017-11-08T10:18:34Z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0x010100555341C561EE7B4CAFAAB530738E490D</vt:lpwstr>
  </property>
</Properties>
</file>