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7" r:id="rId5"/>
    <p:sldId id="263" r:id="rId6"/>
    <p:sldId id="264" r:id="rId7"/>
    <p:sldId id="274" r:id="rId8"/>
    <p:sldId id="265" r:id="rId9"/>
    <p:sldId id="273" r:id="rId10"/>
    <p:sldId id="259" r:id="rId11"/>
    <p:sldId id="260" r:id="rId12"/>
    <p:sldId id="261" r:id="rId13"/>
    <p:sldId id="262" r:id="rId14"/>
    <p:sldId id="266" r:id="rId15"/>
    <p:sldId id="276" r:id="rId16"/>
    <p:sldId id="267" r:id="rId17"/>
    <p:sldId id="268" r:id="rId18"/>
    <p:sldId id="269" r:id="rId19"/>
    <p:sldId id="270" r:id="rId20"/>
    <p:sldId id="271" r:id="rId21"/>
    <p:sldId id="272" r:id="rId22"/>
    <p:sldId id="275" r:id="rId2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9D2EF-BF8B-4151-9317-9793EA9F070B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9E471-CAA3-45EA-AB2E-D630412067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378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B202-64CB-4BC8-8963-8BC8DBC83493}" type="slidenum">
              <a:rPr lang="fi-FI" smtClean="0">
                <a:solidFill>
                  <a:prstClr val="black"/>
                </a:solidFill>
              </a:rPr>
              <a:pPr/>
              <a:t>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8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9E471-CAA3-45EA-AB2E-D63041206792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8226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9E471-CAA3-45EA-AB2E-D63041206792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177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92000" y="2210295"/>
            <a:ext cx="7560000" cy="243741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2000" y="5605034"/>
            <a:ext cx="7560000" cy="1155430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1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08000" y="99000"/>
            <a:ext cx="8928000" cy="666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33F6FE-41BC-4137-811E-464079A1291C}" type="datetimeFigureOut">
              <a:rPr lang="fi-FI" smtClean="0">
                <a:solidFill>
                  <a:prstClr val="white"/>
                </a:solidFill>
              </a:rPr>
              <a:pPr/>
              <a:t>8.11.2017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07C94-37F8-44F4-A98F-89928BDE99A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92000" y="1600200"/>
            <a:ext cx="7560000" cy="18288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92000" y="3705655"/>
            <a:ext cx="75600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9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57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87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22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81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wer_of_color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49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wer_of_color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76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wer_of_color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37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wer_of_color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68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86" y="822433"/>
            <a:ext cx="8465855" cy="903963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986" y="1721922"/>
            <a:ext cx="8465855" cy="440424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3F6FE-41BC-4137-811E-464079A1291C}" type="datetimeFigureOut">
              <a:rPr lang="fi-FI" smtClean="0"/>
              <a:pPr/>
              <a:t>8.11.2017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07C94-37F8-44F4-A98F-89928BDE99A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795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92000" y="2210295"/>
            <a:ext cx="7560000" cy="243741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2000" y="5605034"/>
            <a:ext cx="7560000" cy="1155430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93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text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3F6FE-41BC-4137-811E-464079A1291C}" type="datetimeFigureOut">
              <a:rPr lang="fi-FI" smtClean="0"/>
              <a:pPr/>
              <a:t>8.11.2017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07C94-37F8-44F4-A98F-89928BDE99A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20986" y="1721922"/>
            <a:ext cx="4108510" cy="4404241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678331" y="1721922"/>
            <a:ext cx="4108510" cy="4404241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0986" y="822433"/>
            <a:ext cx="8465855" cy="903963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97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narr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3F6FE-41BC-4137-811E-464079A1291C}" type="datetimeFigureOut">
              <a:rPr lang="fi-FI" smtClean="0"/>
              <a:pPr/>
              <a:t>8.11.2017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07C94-37F8-44F4-A98F-89928BDE99A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20986" y="1721922"/>
            <a:ext cx="5367296" cy="4404241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5913911" y="1721922"/>
            <a:ext cx="2872929" cy="4404241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0986" y="822433"/>
            <a:ext cx="8465855" cy="903963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108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ext +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3F6FE-41BC-4137-811E-464079A1291C}" type="datetimeFigureOut">
              <a:rPr lang="fi-FI" smtClean="0"/>
              <a:pPr/>
              <a:t>8.11.2017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07C94-37F8-44F4-A98F-89928BDE99A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20986" y="1721922"/>
            <a:ext cx="8466754" cy="217080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20635" y="3955513"/>
            <a:ext cx="8466206" cy="2170649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0986" y="822433"/>
            <a:ext cx="8465855" cy="903963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875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3F6FE-41BC-4137-811E-464079A1291C}" type="datetimeFigureOut">
              <a:rPr lang="fi-FI" smtClean="0"/>
              <a:pPr/>
              <a:t>8.11.2017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07C94-37F8-44F4-A98F-89928BDE99A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5334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3" y="6356351"/>
            <a:ext cx="2133600" cy="327478"/>
          </a:xfrm>
        </p:spPr>
        <p:txBody>
          <a:bodyPr/>
          <a:lstStyle>
            <a:lvl1pPr>
              <a:defRPr sz="900"/>
            </a:lvl1pPr>
          </a:lstStyle>
          <a:p>
            <a:fld id="{7033F6FE-41BC-4137-811E-464079A1291C}" type="datetimeFigureOut">
              <a:rPr lang="fi-FI" smtClean="0"/>
              <a:pPr/>
              <a:t>8.11.2017</a:t>
            </a:fld>
            <a:endParaRPr lang="fi-F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27478"/>
          </a:xfrm>
        </p:spPr>
        <p:txBody>
          <a:bodyPr/>
          <a:lstStyle>
            <a:lvl1pPr>
              <a:defRPr sz="900"/>
            </a:lvl1pPr>
          </a:lstStyle>
          <a:p>
            <a:endParaRPr lang="fi-F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27478"/>
          </a:xfrm>
        </p:spPr>
        <p:txBody>
          <a:bodyPr/>
          <a:lstStyle>
            <a:lvl1pPr>
              <a:defRPr sz="900"/>
            </a:lvl1pPr>
          </a:lstStyle>
          <a:p>
            <a:fld id="{BC007C94-37F8-44F4-A98F-89928BDE99A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207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1736-07D0-214D-BC63-F7679DE2D9C8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7649-F13F-C04C-8E58-45AADB0D6B5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7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92000" y="2210295"/>
            <a:ext cx="7560000" cy="243741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2000" y="5605034"/>
            <a:ext cx="7560000" cy="1155430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1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92000" y="2210295"/>
            <a:ext cx="7560000" cy="243741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2000" y="5605034"/>
            <a:ext cx="7560000" cy="1155430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7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08000" y="99000"/>
            <a:ext cx="8928000" cy="66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00" y="1600200"/>
            <a:ext cx="7560000" cy="18288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00" y="3705655"/>
            <a:ext cx="75600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33F6FE-41BC-4137-811E-464079A1291C}" type="datetimeFigureOut">
              <a:rPr lang="fi-FI" smtClean="0">
                <a:solidFill>
                  <a:prstClr val="white"/>
                </a:solidFill>
              </a:rPr>
              <a:pPr/>
              <a:t>8.11.2017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07C94-37F8-44F4-A98F-89928BDE99A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08000" y="99000"/>
            <a:ext cx="8928000" cy="66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33F6FE-41BC-4137-811E-464079A1291C}" type="datetimeFigureOut">
              <a:rPr lang="fi-FI" smtClean="0">
                <a:solidFill>
                  <a:prstClr val="white"/>
                </a:solidFill>
              </a:rPr>
              <a:pPr/>
              <a:t>8.11.2017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07C94-37F8-44F4-A98F-89928BDE99A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92000" y="1600200"/>
            <a:ext cx="7560000" cy="18288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92000" y="3705655"/>
            <a:ext cx="75600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7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08000" y="99000"/>
            <a:ext cx="8928000" cy="666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3346142-67CB-4EF9-9B8C-7F9FBA4E6A8D}" type="datetime1">
              <a:rPr lang="fi-FI" smtClean="0">
                <a:solidFill>
                  <a:prstClr val="white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8.11.2017</a:t>
            </a:fld>
            <a:endParaRPr lang="fi-FI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05F7933-4A26-4BF8-8A39-8FE11D338B82}" type="slidenum">
              <a:rPr lang="fi-FI" smtClean="0">
                <a:solidFill>
                  <a:prstClr val="white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92000" y="1600200"/>
            <a:ext cx="7560000" cy="18288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2000" y="3705655"/>
            <a:ext cx="75600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22354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08000" y="99000"/>
            <a:ext cx="8928000" cy="66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33F6FE-41BC-4137-811E-464079A1291C}" type="datetimeFigureOut">
              <a:rPr lang="fi-FI" smtClean="0">
                <a:solidFill>
                  <a:prstClr val="white"/>
                </a:solidFill>
              </a:rPr>
              <a:pPr/>
              <a:t>8.11.2017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07C94-37F8-44F4-A98F-89928BDE99A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92000" y="1600200"/>
            <a:ext cx="7560000" cy="18288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92000" y="3705655"/>
            <a:ext cx="75600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4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08000" y="99000"/>
            <a:ext cx="8928000" cy="666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33F6FE-41BC-4137-811E-464079A1291C}" type="datetimeFigureOut">
              <a:rPr lang="fi-FI" smtClean="0">
                <a:solidFill>
                  <a:prstClr val="white"/>
                </a:solidFill>
              </a:rPr>
              <a:pPr/>
              <a:t>8.11.2017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07C94-37F8-44F4-A98F-89928BDE99A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92000" y="1600200"/>
            <a:ext cx="7560000" cy="18288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92000" y="3705655"/>
            <a:ext cx="75600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7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20986" y="822434"/>
            <a:ext cx="8465855" cy="90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0986" y="1721922"/>
            <a:ext cx="8465855" cy="440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0987" y="6340824"/>
            <a:ext cx="1144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828A8F"/>
                </a:solidFill>
                <a:latin typeface="+mn-lt"/>
              </a:defRPr>
            </a:lvl1pPr>
          </a:lstStyle>
          <a:p>
            <a:fld id="{7033F6FE-41BC-4137-811E-464079A1291C}" type="datetimeFigureOut">
              <a:rPr lang="fi-FI" smtClean="0"/>
              <a:pPr/>
              <a:t>8.11.2017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3200" y="6340824"/>
            <a:ext cx="2184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82808F"/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3365" y="6340824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828A8F"/>
                </a:solidFill>
                <a:latin typeface="+mn-lt"/>
              </a:defRPr>
            </a:lvl1pPr>
          </a:lstStyle>
          <a:p>
            <a:fld id="{BC007C94-37F8-44F4-A98F-89928BDE99A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3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u="none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6RM3jlJnBs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solidFill>
                  <a:schemeClr val="tx1"/>
                </a:solidFill>
              </a:rPr>
              <a:t>Systems for </a:t>
            </a:r>
            <a:r>
              <a:rPr lang="fi-FI" sz="2400" dirty="0" err="1">
                <a:solidFill>
                  <a:schemeClr val="tx1"/>
                </a:solidFill>
              </a:rPr>
              <a:t>garden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furniture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sz="1400" dirty="0"/>
          </a:p>
          <a:p>
            <a:r>
              <a:rPr lang="fi-FI" sz="1400" dirty="0" err="1"/>
              <a:t>-Tikkurila</a:t>
            </a:r>
            <a:r>
              <a:rPr lang="fi-FI" sz="1400" dirty="0"/>
              <a:t> </a:t>
            </a:r>
            <a:r>
              <a:rPr lang="fi-FI" sz="1400" dirty="0" err="1"/>
              <a:t>offers</a:t>
            </a:r>
            <a:r>
              <a:rPr lang="fi-FI" sz="1400" dirty="0"/>
              <a:t> </a:t>
            </a:r>
            <a:r>
              <a:rPr lang="fi-FI" sz="1400" dirty="0" err="1"/>
              <a:t>wide</a:t>
            </a:r>
            <a:r>
              <a:rPr lang="fi-FI" sz="1400" dirty="0"/>
              <a:t> </a:t>
            </a:r>
            <a:r>
              <a:rPr lang="fi-FI" sz="1400" dirty="0" err="1"/>
              <a:t>range</a:t>
            </a:r>
            <a:r>
              <a:rPr lang="fi-FI" sz="1400" dirty="0"/>
              <a:t> of </a:t>
            </a:r>
            <a:r>
              <a:rPr lang="fi-FI" sz="1400" dirty="0" err="1"/>
              <a:t>water-</a:t>
            </a:r>
            <a:r>
              <a:rPr lang="fi-FI" sz="1400" dirty="0"/>
              <a:t> and </a:t>
            </a:r>
            <a:r>
              <a:rPr lang="fi-FI" sz="1400" dirty="0" err="1"/>
              <a:t>solvent-borne</a:t>
            </a:r>
            <a:r>
              <a:rPr lang="fi-FI" sz="1400" dirty="0"/>
              <a:t> products for </a:t>
            </a:r>
            <a:r>
              <a:rPr lang="fi-FI" sz="1400" dirty="0" err="1"/>
              <a:t>garden</a:t>
            </a:r>
            <a:r>
              <a:rPr lang="fi-FI" sz="1400" dirty="0"/>
              <a:t> </a:t>
            </a:r>
            <a:r>
              <a:rPr lang="fi-FI" sz="1400" dirty="0" err="1"/>
              <a:t>furniture</a:t>
            </a:r>
            <a:r>
              <a:rPr lang="fi-FI" sz="1400" dirty="0"/>
              <a:t> </a:t>
            </a:r>
            <a:r>
              <a:rPr lang="fi-FI" sz="1400" dirty="0" err="1"/>
              <a:t>applications</a:t>
            </a:r>
            <a:endParaRPr lang="fi-FI" sz="1400" dirty="0"/>
          </a:p>
          <a:p>
            <a:r>
              <a:rPr lang="fi-FI" sz="1400" dirty="0" err="1"/>
              <a:t>-Mostly</a:t>
            </a:r>
            <a:r>
              <a:rPr lang="fi-FI" sz="1400" dirty="0"/>
              <a:t> </a:t>
            </a:r>
            <a:r>
              <a:rPr lang="fi-FI" sz="1400" dirty="0" err="1"/>
              <a:t>water-borne</a:t>
            </a:r>
            <a:r>
              <a:rPr lang="fi-FI" sz="1400" dirty="0"/>
              <a:t> products</a:t>
            </a:r>
          </a:p>
          <a:p>
            <a:r>
              <a:rPr lang="fi-FI" sz="1400" dirty="0" err="1"/>
              <a:t>-Application</a:t>
            </a:r>
            <a:r>
              <a:rPr lang="fi-FI" sz="1400" dirty="0"/>
              <a:t> </a:t>
            </a:r>
            <a:r>
              <a:rPr lang="fi-FI" sz="1400" dirty="0" err="1"/>
              <a:t>by</a:t>
            </a:r>
            <a:r>
              <a:rPr lang="fi-FI" sz="1400" dirty="0"/>
              <a:t> </a:t>
            </a:r>
            <a:r>
              <a:rPr lang="fi-FI" sz="1400" dirty="0" err="1"/>
              <a:t>spraying</a:t>
            </a:r>
            <a:r>
              <a:rPr lang="fi-FI" sz="1400" dirty="0"/>
              <a:t>, </a:t>
            </a:r>
            <a:r>
              <a:rPr lang="fi-FI" sz="1400" dirty="0" err="1"/>
              <a:t>dipping</a:t>
            </a:r>
            <a:r>
              <a:rPr lang="fi-FI" sz="1400" dirty="0"/>
              <a:t> and </a:t>
            </a:r>
            <a:r>
              <a:rPr lang="fi-FI" sz="1400" dirty="0" err="1"/>
              <a:t>flow</a:t>
            </a:r>
            <a:r>
              <a:rPr lang="fi-FI" sz="1400" dirty="0"/>
              <a:t> </a:t>
            </a:r>
            <a:r>
              <a:rPr lang="fi-FI" sz="1400" dirty="0" err="1"/>
              <a:t>coating</a:t>
            </a:r>
            <a:endParaRPr lang="fi-FI" sz="1400" dirty="0"/>
          </a:p>
          <a:p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3346142-67CB-4EF9-9B8C-7F9FBA4E6A8D}" type="datetime1">
              <a:rPr lang="fi-FI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8.11.2017</a:t>
            </a:fld>
            <a:endParaRPr lang="fi-FI">
              <a:ea typeface="MS PGothic" pitchFamily="34" charset="-128"/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05F7933-4A26-4BF8-8A39-8FE11D338B82}" type="slidenum">
              <a:rPr lang="fi-FI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i-FI">
              <a:ea typeface="MS PGothic" pitchFamily="34" charset="-128"/>
            </a:endParaRPr>
          </a:p>
        </p:txBody>
      </p:sp>
      <p:pic>
        <p:nvPicPr>
          <p:cNvPr id="10" name="Kuva 9" descr="C:\Users\tlakerer\AppData\Local\Microsoft\Windows\Temporary Internet Files\Content.Word\Garden_furnitur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8960"/>
            <a:ext cx="6048672" cy="2968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666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 err="1">
                <a:solidFill>
                  <a:schemeClr val="tx1"/>
                </a:solidFill>
              </a:rPr>
              <a:t>Water-borne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paints</a:t>
            </a:r>
            <a:r>
              <a:rPr lang="fi-FI" sz="2400" dirty="0">
                <a:solidFill>
                  <a:schemeClr val="tx1"/>
                </a:solidFill>
              </a:rPr>
              <a:t> for </a:t>
            </a:r>
            <a:r>
              <a:rPr lang="fi-FI" sz="2400" dirty="0" err="1">
                <a:solidFill>
                  <a:schemeClr val="tx1"/>
                </a:solidFill>
              </a:rPr>
              <a:t>garden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furniture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22531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fi-FI" sz="1600" dirty="0"/>
              <a:t>Pinja </a:t>
            </a:r>
            <a:r>
              <a:rPr lang="fi-FI" sz="1600" dirty="0" err="1"/>
              <a:t>Flex</a:t>
            </a:r>
            <a:r>
              <a:rPr lang="fi-FI" sz="1600" dirty="0"/>
              <a:t> </a:t>
            </a:r>
            <a:r>
              <a:rPr lang="fi-FI" sz="1600" dirty="0" err="1"/>
              <a:t>Primer</a:t>
            </a:r>
            <a:endParaRPr lang="fi-FI" sz="1600" dirty="0"/>
          </a:p>
          <a:p>
            <a:pPr>
              <a:buFontTx/>
              <a:buNone/>
            </a:pPr>
            <a:r>
              <a:rPr lang="fi-FI" sz="1600" dirty="0"/>
              <a:t>	</a:t>
            </a:r>
            <a:r>
              <a:rPr lang="fi-FI" sz="1600" dirty="0" err="1"/>
              <a:t>-standard</a:t>
            </a:r>
            <a:r>
              <a:rPr lang="fi-FI" sz="1600" dirty="0"/>
              <a:t> </a:t>
            </a:r>
            <a:r>
              <a:rPr lang="fi-FI" sz="1600" dirty="0" err="1"/>
              <a:t>quality</a:t>
            </a:r>
            <a:endParaRPr lang="fi-FI" sz="1600" dirty="0"/>
          </a:p>
          <a:p>
            <a:pPr>
              <a:buFontTx/>
              <a:buNone/>
            </a:pPr>
            <a:endParaRPr lang="fi-FI" sz="1600" dirty="0"/>
          </a:p>
          <a:p>
            <a:pPr>
              <a:buFontTx/>
              <a:buNone/>
            </a:pPr>
            <a:r>
              <a:rPr lang="fi-FI" sz="1600" dirty="0"/>
              <a:t>Pinja </a:t>
            </a:r>
            <a:r>
              <a:rPr lang="fi-FI" sz="1600" dirty="0" err="1"/>
              <a:t>Flex</a:t>
            </a:r>
            <a:r>
              <a:rPr lang="fi-FI" sz="1600" dirty="0"/>
              <a:t> </a:t>
            </a:r>
            <a:r>
              <a:rPr lang="fi-FI" sz="1600" dirty="0" err="1"/>
              <a:t>Isolator</a:t>
            </a:r>
            <a:endParaRPr lang="fi-FI" sz="1600" dirty="0"/>
          </a:p>
          <a:p>
            <a:pPr>
              <a:buFontTx/>
              <a:buNone/>
            </a:pPr>
            <a:r>
              <a:rPr lang="fi-FI" sz="1600" dirty="0"/>
              <a:t>	</a:t>
            </a:r>
            <a:r>
              <a:rPr lang="fi-FI" sz="1600" dirty="0" err="1"/>
              <a:t>-isolating</a:t>
            </a:r>
            <a:r>
              <a:rPr lang="fi-FI" sz="1600" dirty="0"/>
              <a:t> </a:t>
            </a:r>
            <a:r>
              <a:rPr lang="fi-FI" sz="1600" dirty="0" err="1"/>
              <a:t>primer</a:t>
            </a:r>
            <a:r>
              <a:rPr lang="fi-FI" sz="1600" dirty="0"/>
              <a:t> for </a:t>
            </a:r>
            <a:r>
              <a:rPr lang="fi-FI" sz="1600" dirty="0" err="1"/>
              <a:t>pine</a:t>
            </a:r>
            <a:r>
              <a:rPr lang="fi-FI" sz="1600" dirty="0"/>
              <a:t>, </a:t>
            </a:r>
            <a:r>
              <a:rPr lang="fi-FI" sz="1600" dirty="0" err="1"/>
              <a:t>larch</a:t>
            </a:r>
            <a:r>
              <a:rPr lang="fi-FI" sz="1600" dirty="0"/>
              <a:t> etc.</a:t>
            </a:r>
          </a:p>
          <a:p>
            <a:pPr>
              <a:buFontTx/>
              <a:buNone/>
            </a:pPr>
            <a:r>
              <a:rPr lang="fi-FI" sz="1600" dirty="0"/>
              <a:t>	</a:t>
            </a:r>
            <a:r>
              <a:rPr lang="fi-FI" sz="1600" dirty="0" err="1"/>
              <a:t>-retards</a:t>
            </a:r>
            <a:r>
              <a:rPr lang="fi-FI" sz="1600" dirty="0"/>
              <a:t> the </a:t>
            </a:r>
            <a:r>
              <a:rPr lang="fi-FI" sz="1600" dirty="0" err="1"/>
              <a:t>bleeding</a:t>
            </a:r>
            <a:r>
              <a:rPr lang="fi-FI" sz="1600" dirty="0"/>
              <a:t> of the </a:t>
            </a:r>
            <a:r>
              <a:rPr lang="fi-FI" sz="1600" dirty="0" err="1"/>
              <a:t>wood</a:t>
            </a:r>
            <a:r>
              <a:rPr lang="fi-FI" sz="1600" dirty="0"/>
              <a:t> </a:t>
            </a:r>
            <a:r>
              <a:rPr lang="fi-FI" sz="1600" dirty="0" err="1"/>
              <a:t>resins</a:t>
            </a:r>
            <a:endParaRPr lang="fi-FI" sz="1600" dirty="0"/>
          </a:p>
          <a:p>
            <a:pPr>
              <a:buFontTx/>
              <a:buNone/>
            </a:pPr>
            <a:endParaRPr lang="fi-FI" sz="1600" dirty="0"/>
          </a:p>
          <a:p>
            <a:pPr>
              <a:buFontTx/>
              <a:buNone/>
            </a:pPr>
            <a:r>
              <a:rPr lang="fi-FI" sz="1600" dirty="0"/>
              <a:t>Pinja </a:t>
            </a:r>
            <a:r>
              <a:rPr lang="fi-FI" sz="1600" dirty="0" err="1"/>
              <a:t>Flex</a:t>
            </a:r>
            <a:r>
              <a:rPr lang="fi-FI" sz="1600" dirty="0"/>
              <a:t> 30</a:t>
            </a:r>
          </a:p>
          <a:p>
            <a:pPr>
              <a:buFontTx/>
              <a:buNone/>
            </a:pPr>
            <a:r>
              <a:rPr lang="fi-FI" sz="1600" dirty="0"/>
              <a:t>	-</a:t>
            </a:r>
            <a:r>
              <a:rPr lang="fi-FI" sz="1600" dirty="0" err="1"/>
              <a:t>tintable</a:t>
            </a:r>
            <a:r>
              <a:rPr lang="fi-FI" sz="1600" dirty="0"/>
              <a:t> </a:t>
            </a:r>
            <a:r>
              <a:rPr lang="fi-FI" sz="1600" dirty="0" err="1"/>
              <a:t>acrylic</a:t>
            </a:r>
            <a:r>
              <a:rPr lang="fi-FI" sz="1600" dirty="0"/>
              <a:t> top </a:t>
            </a:r>
            <a:r>
              <a:rPr lang="fi-FI" sz="1600" dirty="0" err="1"/>
              <a:t>coat</a:t>
            </a:r>
            <a:r>
              <a:rPr lang="fi-FI" sz="1600" dirty="0"/>
              <a:t> </a:t>
            </a:r>
          </a:p>
          <a:p>
            <a:pPr>
              <a:buFontTx/>
              <a:buNone/>
            </a:pPr>
            <a:endParaRPr lang="fi-FI" sz="1600" dirty="0"/>
          </a:p>
          <a:p>
            <a:pPr>
              <a:buFontTx/>
              <a:buNone/>
            </a:pPr>
            <a:r>
              <a:rPr lang="fi-FI" sz="1600" dirty="0"/>
              <a:t>Pinja </a:t>
            </a:r>
            <a:r>
              <a:rPr lang="fi-FI" sz="1600" dirty="0" err="1"/>
              <a:t>Flex</a:t>
            </a:r>
            <a:r>
              <a:rPr lang="fi-FI" sz="1600" dirty="0"/>
              <a:t> </a:t>
            </a:r>
            <a:r>
              <a:rPr lang="fi-FI" sz="1600" dirty="0" err="1"/>
              <a:t>Combi</a:t>
            </a:r>
            <a:r>
              <a:rPr lang="fi-FI" sz="1600" dirty="0"/>
              <a:t> 25, 35</a:t>
            </a:r>
          </a:p>
          <a:p>
            <a:pPr>
              <a:buFontTx/>
              <a:buNone/>
            </a:pPr>
            <a:r>
              <a:rPr lang="fi-FI" sz="1600" dirty="0"/>
              <a:t>	-</a:t>
            </a:r>
            <a:r>
              <a:rPr lang="fi-FI" sz="1600" dirty="0" err="1"/>
              <a:t>faster</a:t>
            </a:r>
            <a:r>
              <a:rPr lang="fi-FI" sz="1600" dirty="0"/>
              <a:t> </a:t>
            </a:r>
            <a:r>
              <a:rPr lang="fi-FI" sz="1600" dirty="0" err="1"/>
              <a:t>drying</a:t>
            </a:r>
            <a:r>
              <a:rPr lang="fi-FI" sz="1600" dirty="0"/>
              <a:t> and </a:t>
            </a:r>
            <a:r>
              <a:rPr lang="fi-FI" sz="1600" dirty="0" err="1"/>
              <a:t>better</a:t>
            </a:r>
            <a:r>
              <a:rPr lang="fi-FI" sz="1600" dirty="0"/>
              <a:t> </a:t>
            </a:r>
            <a:r>
              <a:rPr lang="fi-FI" sz="1600" dirty="0" err="1"/>
              <a:t>scratch</a:t>
            </a:r>
            <a:r>
              <a:rPr lang="fi-FI" sz="1600" dirty="0"/>
              <a:t> </a:t>
            </a:r>
            <a:r>
              <a:rPr lang="fi-FI" sz="1600" dirty="0" err="1"/>
              <a:t>resistance</a:t>
            </a:r>
            <a:endParaRPr lang="fi-FI" sz="1600" dirty="0"/>
          </a:p>
          <a:p>
            <a:pPr>
              <a:buFontTx/>
              <a:buNone/>
            </a:pPr>
            <a:endParaRPr lang="fi-FI" sz="1600" dirty="0"/>
          </a:p>
          <a:p>
            <a:pPr>
              <a:buFontTx/>
              <a:buNone/>
            </a:pPr>
            <a:r>
              <a:rPr lang="fi-FI" sz="1600" dirty="0"/>
              <a:t>Pinja Top</a:t>
            </a:r>
          </a:p>
          <a:p>
            <a:pPr>
              <a:buFontTx/>
              <a:buNone/>
            </a:pPr>
            <a:r>
              <a:rPr lang="fi-FI" sz="1600" dirty="0"/>
              <a:t>	-</a:t>
            </a:r>
            <a:r>
              <a:rPr lang="fi-FI" sz="1600" dirty="0" err="1"/>
              <a:t>special</a:t>
            </a:r>
            <a:r>
              <a:rPr lang="fi-FI" sz="1600" dirty="0"/>
              <a:t> </a:t>
            </a:r>
            <a:r>
              <a:rPr lang="fi-FI" sz="1600" dirty="0" err="1"/>
              <a:t>colors</a:t>
            </a:r>
            <a:r>
              <a:rPr lang="fi-FI" sz="1600" dirty="0"/>
              <a:t> for </a:t>
            </a:r>
            <a:r>
              <a:rPr lang="fi-FI" sz="1600" dirty="0" err="1"/>
              <a:t>dipping</a:t>
            </a:r>
            <a:r>
              <a:rPr lang="fi-FI" sz="1600" dirty="0"/>
              <a:t> and </a:t>
            </a:r>
            <a:r>
              <a:rPr lang="fi-FI" sz="1600" dirty="0" err="1"/>
              <a:t>flow</a:t>
            </a:r>
            <a:r>
              <a:rPr lang="fi-FI" sz="1600" dirty="0"/>
              <a:t> </a:t>
            </a:r>
            <a:r>
              <a:rPr lang="fi-FI" sz="1600" dirty="0" err="1"/>
              <a:t>coating</a:t>
            </a:r>
            <a:r>
              <a:rPr lang="fi-FI" sz="1600" dirty="0"/>
              <a:t> </a:t>
            </a:r>
            <a:r>
              <a:rPr lang="fi-FI" sz="1600" dirty="0" err="1"/>
              <a:t>application</a:t>
            </a:r>
            <a:endParaRPr lang="fi-FI" sz="1600" dirty="0"/>
          </a:p>
          <a:p>
            <a:pPr>
              <a:buFontTx/>
              <a:buNone/>
            </a:pPr>
            <a:r>
              <a:rPr lang="fi-FI" sz="1600" dirty="0"/>
              <a:t>	</a:t>
            </a:r>
          </a:p>
          <a:p>
            <a:pPr>
              <a:buFontTx/>
              <a:buNone/>
            </a:pPr>
            <a:endParaRPr lang="fi-FI" sz="1600" dirty="0"/>
          </a:p>
          <a:p>
            <a:pPr>
              <a:buFontTx/>
              <a:buNone/>
            </a:pPr>
            <a:r>
              <a:rPr lang="fi-FI" sz="1600" dirty="0" err="1"/>
              <a:t>Repainting</a:t>
            </a:r>
            <a:r>
              <a:rPr lang="fi-FI" sz="1600" dirty="0"/>
              <a:t> </a:t>
            </a:r>
            <a:r>
              <a:rPr lang="fi-FI" sz="1600" dirty="0" err="1"/>
              <a:t>Unica</a:t>
            </a:r>
            <a:r>
              <a:rPr lang="fi-FI" sz="1600" dirty="0"/>
              <a:t> </a:t>
            </a:r>
            <a:r>
              <a:rPr lang="fi-FI" sz="1600" dirty="0" err="1"/>
              <a:t>Akva</a:t>
            </a:r>
            <a:endParaRPr lang="fi-FI" sz="1600" dirty="0"/>
          </a:p>
        </p:txBody>
      </p:sp>
      <p:pic>
        <p:nvPicPr>
          <p:cNvPr id="5" name="Kuva 4" descr="C:\Users\tlakerer\AppData\Local\Microsoft\Windows\Temporary Internet Files\Content.IE5\BN2QUXPI\poytaryhma2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672408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6989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 err="1">
                <a:solidFill>
                  <a:schemeClr val="tx1"/>
                </a:solidFill>
              </a:rPr>
              <a:t>Typical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paint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systems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-layer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fi-FI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endParaRPr lang="fi-FI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1x Pinja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Flex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Primer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buNone/>
            </a:pP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1x Pinja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Flex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 30       </a:t>
            </a:r>
          </a:p>
          <a:p>
            <a:pPr lvl="0">
              <a:buNone/>
            </a:pPr>
            <a:endParaRPr lang="fi-FI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fi-FI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endParaRPr lang="fi-FI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2x Pinja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Flex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 30</a:t>
            </a:r>
          </a:p>
          <a:p>
            <a:pPr lvl="0">
              <a:buNone/>
            </a:pP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2x Pinja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Flex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Combi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 25, 35          </a:t>
            </a:r>
          </a:p>
          <a:p>
            <a:pPr lvl="0">
              <a:buNone/>
            </a:pPr>
            <a:endParaRPr lang="fi-FI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3 -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priming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resistance</a:t>
            </a:r>
            <a:endParaRPr lang="fi-FI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stain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rot</a:t>
            </a:r>
            <a:endParaRPr lang="fi-FI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endParaRPr lang="fi-FI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1x Pinja Wood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Stain</a:t>
            </a:r>
            <a:endParaRPr lang="fi-FI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1x Pinja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Flex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Primer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>
              <a:buNone/>
            </a:pP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1x Pinja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Flex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 30          </a:t>
            </a:r>
          </a:p>
          <a:p>
            <a:pPr lvl="0">
              <a:buNone/>
            </a:pPr>
            <a:endParaRPr lang="fi-FI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-layer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bleeding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wood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larch</a:t>
            </a:r>
            <a:endParaRPr lang="fi-FI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endParaRPr lang="fi-FI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2x Pinja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Flex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Isolator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lvl="0">
              <a:buNone/>
            </a:pP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1x Pinja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Flex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 30             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Kuva 5" descr="C:\Users\tlakerer\AppData\Local\Microsoft\Windows\Temporary Internet Files\Content.IE5\WGL7DRLV\poytaryhma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3888432" cy="2897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4387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 err="1">
                <a:solidFill>
                  <a:schemeClr val="tx1"/>
                </a:solidFill>
              </a:rPr>
              <a:t>Typical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paint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systems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endParaRPr lang="fi-FI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endParaRPr lang="fi-FI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endParaRPr lang="fi-FI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coat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paint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fi-FI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endParaRPr lang="fi-FI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endParaRPr lang="fi-FI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1-2x Pinja Wood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Primer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 white</a:t>
            </a:r>
          </a:p>
          <a:p>
            <a:pPr lvl="0">
              <a:buNone/>
            </a:pP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1x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Pinjalac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Dipp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lvl="0">
              <a:buNone/>
            </a:pPr>
            <a:endParaRPr lang="fi-FI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il_fi" descr="http://www.globalplant.it/flash/home/spot/prodotti/004/p004_01.jpg">
            <a:extLst>
              <a:ext uri="{FF2B5EF4-FFF2-40B4-BE49-F238E27FC236}">
                <a16:creationId xmlns:a16="http://schemas.microsoft.com/office/drawing/2014/main" id="{F549942B-C679-4F9C-83E2-705792B8970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7904" y="2132856"/>
            <a:ext cx="4129424" cy="33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3861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solidFill>
                  <a:schemeClr val="tx1"/>
                </a:solidFill>
              </a:rPr>
              <a:t>				</a:t>
            </a:r>
            <a:r>
              <a:rPr lang="fi-FI" sz="2400" dirty="0" err="1">
                <a:solidFill>
                  <a:schemeClr val="tx1"/>
                </a:solidFill>
              </a:rPr>
              <a:t>Production</a:t>
            </a:r>
            <a:r>
              <a:rPr lang="fi-FI" sz="2400" dirty="0">
                <a:solidFill>
                  <a:schemeClr val="tx1"/>
                </a:solidFill>
              </a:rPr>
              <a:t> of </a:t>
            </a:r>
            <a:r>
              <a:rPr lang="fi-FI" sz="2400" dirty="0" err="1">
                <a:solidFill>
                  <a:schemeClr val="tx1"/>
                </a:solidFill>
              </a:rPr>
              <a:t>garden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furniture</a:t>
            </a:r>
            <a:r>
              <a:rPr lang="fi-FI" sz="2400" dirty="0">
                <a:solidFill>
                  <a:schemeClr val="tx1"/>
                </a:solidFill>
              </a:rPr>
              <a:t>:				 					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400" dirty="0"/>
              <a:t>-</a:t>
            </a:r>
            <a:r>
              <a:rPr lang="fi-FI" sz="1400" dirty="0" err="1"/>
              <a:t>cutting</a:t>
            </a:r>
            <a:r>
              <a:rPr lang="fi-FI" sz="1400" dirty="0"/>
              <a:t>  of </a:t>
            </a:r>
            <a:r>
              <a:rPr lang="fi-FI" sz="1400" dirty="0" err="1"/>
              <a:t>wood</a:t>
            </a:r>
            <a:endParaRPr lang="fi-FI" sz="1400" dirty="0"/>
          </a:p>
          <a:p>
            <a:r>
              <a:rPr lang="fi-FI" sz="1400" dirty="0"/>
              <a:t>-</a:t>
            </a:r>
            <a:r>
              <a:rPr lang="fi-FI" sz="1400" dirty="0" err="1"/>
              <a:t>planing</a:t>
            </a:r>
            <a:endParaRPr lang="fi-FI" sz="1400" dirty="0"/>
          </a:p>
          <a:p>
            <a:r>
              <a:rPr lang="fi-FI" sz="1400" dirty="0"/>
              <a:t>-</a:t>
            </a:r>
            <a:r>
              <a:rPr lang="fi-FI" sz="1400" dirty="0" err="1"/>
              <a:t>drilling</a:t>
            </a:r>
            <a:endParaRPr lang="fi-FI" sz="1400" dirty="0"/>
          </a:p>
          <a:p>
            <a:r>
              <a:rPr lang="fi-FI" sz="1400" dirty="0"/>
              <a:t>-</a:t>
            </a:r>
            <a:r>
              <a:rPr lang="fi-FI" sz="1400" dirty="0" err="1"/>
              <a:t>sanding</a:t>
            </a:r>
            <a:r>
              <a:rPr lang="fi-FI" sz="1400" dirty="0"/>
              <a:t>, </a:t>
            </a:r>
            <a:r>
              <a:rPr lang="fi-FI" sz="1400" dirty="0" err="1"/>
              <a:t>assembling</a:t>
            </a:r>
            <a:r>
              <a:rPr lang="fi-FI" sz="1400" dirty="0"/>
              <a:t>, </a:t>
            </a:r>
            <a:r>
              <a:rPr lang="fi-FI" sz="1400" dirty="0" err="1"/>
              <a:t>gluening</a:t>
            </a:r>
            <a:endParaRPr lang="fi-FI" sz="1400" dirty="0"/>
          </a:p>
          <a:p>
            <a:r>
              <a:rPr lang="fi-FI" sz="1400" dirty="0"/>
              <a:t>-</a:t>
            </a:r>
            <a:r>
              <a:rPr lang="fi-FI" sz="1400" dirty="0" err="1"/>
              <a:t>painting</a:t>
            </a:r>
            <a:endParaRPr lang="fi-FI" sz="1400" dirty="0"/>
          </a:p>
          <a:p>
            <a:r>
              <a:rPr lang="fi-FI" sz="1400" dirty="0"/>
              <a:t>-</a:t>
            </a:r>
            <a:r>
              <a:rPr lang="fi-FI" sz="1400" dirty="0" err="1"/>
              <a:t>drying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930096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						</a:t>
            </a:r>
            <a:r>
              <a:rPr lang="fi-FI" sz="2400" dirty="0" err="1">
                <a:solidFill>
                  <a:schemeClr val="tx1"/>
                </a:solidFill>
              </a:rPr>
              <a:t>Assembling</a:t>
            </a:r>
            <a:r>
              <a:rPr lang="fi-FI" sz="2400" dirty="0">
                <a:solidFill>
                  <a:schemeClr val="tx1"/>
                </a:solidFill>
              </a:rPr>
              <a:t>, </a:t>
            </a:r>
            <a:r>
              <a:rPr lang="fi-FI" sz="2400" dirty="0" err="1">
                <a:solidFill>
                  <a:schemeClr val="tx1"/>
                </a:solidFill>
              </a:rPr>
              <a:t>gluening</a:t>
            </a:r>
            <a:endParaRPr lang="fi-FI" sz="2400" dirty="0">
              <a:solidFill>
                <a:schemeClr val="tx1"/>
              </a:solidFill>
            </a:endParaRPr>
          </a:p>
        </p:txBody>
      </p:sp>
      <p:pic>
        <p:nvPicPr>
          <p:cNvPr id="5" name="Sisällön paikkamerkki 4" descr="C:\Users\tlakerer\AppData\Local\Microsoft\Windows\Temporary Internet Files\Content.Word\Kuva_1_new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46929" b="10557"/>
          <a:stretch/>
        </p:blipFill>
        <p:spPr bwMode="auto">
          <a:xfrm>
            <a:off x="2627784" y="2204864"/>
            <a:ext cx="4469570" cy="2376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1005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						</a:t>
            </a:r>
            <a:r>
              <a:rPr lang="fi-FI" sz="2400" dirty="0" err="1">
                <a:solidFill>
                  <a:schemeClr val="tx1"/>
                </a:solidFill>
              </a:rPr>
              <a:t>Sanding</a:t>
            </a:r>
            <a:endParaRPr lang="fi-FI" sz="2400" dirty="0">
              <a:solidFill>
                <a:schemeClr val="tx1"/>
              </a:solidFill>
            </a:endParaRPr>
          </a:p>
        </p:txBody>
      </p:sp>
      <p:pic>
        <p:nvPicPr>
          <p:cNvPr id="5" name="Sisällön paikkamerkki 4" descr="C:\Users\tlakerer\AppData\Local\Microsoft\Windows\Temporary Internet Files\Content.Word\Kuva_2_new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4" t="43511"/>
          <a:stretch/>
        </p:blipFill>
        <p:spPr bwMode="auto">
          <a:xfrm>
            <a:off x="2699792" y="2636912"/>
            <a:ext cx="4032448" cy="2337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797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solidFill>
                  <a:schemeClr val="tx1"/>
                </a:solidFill>
              </a:rPr>
              <a:t>							</a:t>
            </a:r>
            <a:r>
              <a:rPr lang="fi-FI" sz="2400" dirty="0" err="1">
                <a:solidFill>
                  <a:schemeClr val="tx1"/>
                </a:solidFill>
              </a:rPr>
              <a:t>Spraying</a:t>
            </a:r>
            <a:endParaRPr lang="fi-FI" sz="2400" dirty="0">
              <a:solidFill>
                <a:schemeClr val="tx1"/>
              </a:solidFill>
            </a:endParaRPr>
          </a:p>
        </p:txBody>
      </p:sp>
      <p:pic>
        <p:nvPicPr>
          <p:cNvPr id="4" name="Sisällön paikkamerkki 3" descr="C:\Users\tlakerer\AppData\Local\Microsoft\Windows\Temporary Internet Files\Content.Outlook\VLC7RM0Z\WP_20140115_028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7" t="-491" r="26442" b="13827"/>
          <a:stretch/>
        </p:blipFill>
        <p:spPr bwMode="auto">
          <a:xfrm>
            <a:off x="1835696" y="2132856"/>
            <a:ext cx="4536504" cy="3024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0357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						</a:t>
            </a:r>
            <a:r>
              <a:rPr lang="fi-FI" sz="2400" dirty="0" err="1">
                <a:solidFill>
                  <a:schemeClr val="tx1"/>
                </a:solidFill>
              </a:rPr>
              <a:t>Dipping</a:t>
            </a:r>
            <a:endParaRPr lang="fi-FI" sz="2400" dirty="0">
              <a:solidFill>
                <a:schemeClr val="tx1"/>
              </a:solidFill>
            </a:endParaRPr>
          </a:p>
        </p:txBody>
      </p:sp>
      <p:pic>
        <p:nvPicPr>
          <p:cNvPr id="5" name="Sisällön paikkamerkki 4" descr="C:\Users\tlakerer\AppData\Local\Microsoft\Windows\Temporary Internet Files\Content.Word\Kuva_3_new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4" t="9320"/>
          <a:stretch/>
        </p:blipFill>
        <p:spPr bwMode="auto">
          <a:xfrm>
            <a:off x="2123728" y="2060848"/>
            <a:ext cx="3744416" cy="3489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030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solidFill>
                  <a:schemeClr val="tx1"/>
                </a:solidFill>
              </a:rPr>
              <a:t>							</a:t>
            </a:r>
            <a:r>
              <a:rPr lang="fi-FI" sz="2400" dirty="0" err="1">
                <a:solidFill>
                  <a:schemeClr val="tx1"/>
                </a:solidFill>
              </a:rPr>
              <a:t>Drying</a:t>
            </a:r>
            <a:endParaRPr lang="fi-FI" sz="2400" dirty="0">
              <a:solidFill>
                <a:schemeClr val="tx1"/>
              </a:solidFill>
            </a:endParaRPr>
          </a:p>
        </p:txBody>
      </p:sp>
      <p:pic>
        <p:nvPicPr>
          <p:cNvPr id="4" name="Sisällön paikkamerkki 3" descr="C:\Users\tlakerer\AppData\Local\Microsoft\Windows\Temporary Internet Files\Content.Outlook\VLC7RM0Z\WP_20140115_026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6" b="1621"/>
          <a:stretch/>
        </p:blipFill>
        <p:spPr bwMode="auto">
          <a:xfrm>
            <a:off x="1907704" y="1988840"/>
            <a:ext cx="4803454" cy="3385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9415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14C435-847C-407D-9A3A-578C7A58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 err="1"/>
              <a:t>Flow</a:t>
            </a:r>
            <a:r>
              <a:rPr lang="fi-FI" sz="2000" dirty="0"/>
              <a:t> </a:t>
            </a:r>
            <a:r>
              <a:rPr lang="fi-FI" sz="2000" dirty="0" err="1"/>
              <a:t>coat</a:t>
            </a:r>
            <a:r>
              <a:rPr lang="fi-FI" sz="2000" dirty="0"/>
              <a:t> </a:t>
            </a:r>
            <a:r>
              <a:rPr lang="fi-FI" sz="2000" dirty="0" err="1"/>
              <a:t>painting</a:t>
            </a:r>
            <a:r>
              <a:rPr lang="fi-FI" sz="2000" dirty="0"/>
              <a:t> video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2B5270-73BF-4B0A-BC97-000141D0C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sz="1600" dirty="0"/>
          </a:p>
          <a:p>
            <a:endParaRPr lang="fi-FI" sz="1600" dirty="0"/>
          </a:p>
          <a:p>
            <a:r>
              <a:rPr lang="fi-FI" u="sng" dirty="0">
                <a:hlinkClick r:id="rId2"/>
              </a:rPr>
              <a:t>https://www.youtube.com/watch?v=K6RM3jlJnBs</a:t>
            </a:r>
            <a:endParaRPr lang="fi-FI" dirty="0"/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7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 err="1">
                <a:solidFill>
                  <a:schemeClr val="tx1"/>
                </a:solidFill>
              </a:rPr>
              <a:t>Water-borne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wood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stains</a:t>
            </a:r>
            <a:r>
              <a:rPr lang="fi-FI" sz="2400" dirty="0">
                <a:solidFill>
                  <a:schemeClr val="tx1"/>
                </a:solidFill>
              </a:rPr>
              <a:t> for </a:t>
            </a:r>
            <a:r>
              <a:rPr lang="fi-FI" sz="2400" dirty="0" err="1">
                <a:solidFill>
                  <a:schemeClr val="tx1"/>
                </a:solidFill>
              </a:rPr>
              <a:t>garden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furniture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435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fi-FI" sz="1400" dirty="0"/>
              <a:t>Pinja Wood </a:t>
            </a:r>
            <a:r>
              <a:rPr lang="fi-FI" sz="1400" dirty="0" err="1"/>
              <a:t>Stain</a:t>
            </a: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	-</a:t>
            </a:r>
            <a:r>
              <a:rPr lang="fi-FI" sz="1400" dirty="0" err="1"/>
              <a:t>Akvi</a:t>
            </a:r>
            <a:r>
              <a:rPr lang="fi-FI" sz="1400" dirty="0"/>
              <a:t> </a:t>
            </a:r>
            <a:r>
              <a:rPr lang="fi-FI" sz="1400" dirty="0" err="1"/>
              <a:t>Tone</a:t>
            </a:r>
            <a:r>
              <a:rPr lang="fi-FI" sz="1400" dirty="0"/>
              <a:t> </a:t>
            </a:r>
            <a:r>
              <a:rPr lang="fi-FI" sz="1400" dirty="0" err="1"/>
              <a:t>or</a:t>
            </a:r>
            <a:r>
              <a:rPr lang="fi-FI" sz="1400" dirty="0"/>
              <a:t> </a:t>
            </a:r>
            <a:r>
              <a:rPr lang="fi-FI" sz="1400" dirty="0" err="1"/>
              <a:t>Avatint</a:t>
            </a:r>
            <a:r>
              <a:rPr lang="fi-FI" sz="1400" dirty="0"/>
              <a:t> </a:t>
            </a:r>
            <a:r>
              <a:rPr lang="fi-FI" sz="1400" dirty="0" err="1"/>
              <a:t>tinting</a:t>
            </a: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	</a:t>
            </a:r>
            <a:r>
              <a:rPr lang="fi-FI" sz="1400" dirty="0" err="1"/>
              <a:t>-Dipping</a:t>
            </a:r>
            <a:r>
              <a:rPr lang="fi-FI" sz="1400" dirty="0"/>
              <a:t>, </a:t>
            </a:r>
            <a:r>
              <a:rPr lang="fi-FI" sz="1400" dirty="0" err="1"/>
              <a:t>flow</a:t>
            </a:r>
            <a:r>
              <a:rPr lang="fi-FI" sz="1400" dirty="0"/>
              <a:t> </a:t>
            </a:r>
            <a:r>
              <a:rPr lang="fi-FI" sz="1400" dirty="0" err="1"/>
              <a:t>coating</a:t>
            </a:r>
            <a:r>
              <a:rPr lang="fi-FI" sz="1400" dirty="0"/>
              <a:t>, </a:t>
            </a:r>
            <a:r>
              <a:rPr lang="fi-FI" sz="1400" dirty="0" err="1"/>
              <a:t>spraying</a:t>
            </a:r>
            <a:r>
              <a:rPr lang="fi-FI" sz="1400" dirty="0"/>
              <a:t>, </a:t>
            </a:r>
          </a:p>
          <a:p>
            <a:pPr>
              <a:buFontTx/>
              <a:buNone/>
            </a:pPr>
            <a:r>
              <a:rPr lang="fi-FI" sz="1400" dirty="0"/>
              <a:t>	</a:t>
            </a:r>
            <a:r>
              <a:rPr lang="fi-FI" sz="1400" dirty="0" err="1"/>
              <a:t>vacuum</a:t>
            </a:r>
            <a:r>
              <a:rPr lang="fi-FI" sz="1400" dirty="0"/>
              <a:t>, </a:t>
            </a:r>
            <a:r>
              <a:rPr lang="fi-FI" sz="1400" dirty="0" err="1"/>
              <a:t>brushing</a:t>
            </a:r>
            <a:endParaRPr lang="fi-FI" sz="1400" dirty="0"/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Pinja Color</a:t>
            </a:r>
          </a:p>
          <a:p>
            <a:pPr>
              <a:buFontTx/>
              <a:buNone/>
            </a:pPr>
            <a:r>
              <a:rPr lang="fi-FI" sz="1400" dirty="0"/>
              <a:t>Pinja Color HB (</a:t>
            </a:r>
            <a:r>
              <a:rPr lang="fi-FI" sz="1400" dirty="0" err="1"/>
              <a:t>higher</a:t>
            </a:r>
            <a:r>
              <a:rPr lang="fi-FI" sz="1400" dirty="0"/>
              <a:t> </a:t>
            </a:r>
            <a:r>
              <a:rPr lang="fi-FI" sz="1400" dirty="0" err="1"/>
              <a:t>viscosity</a:t>
            </a:r>
            <a:r>
              <a:rPr lang="fi-FI" sz="1400" dirty="0"/>
              <a:t>)</a:t>
            </a:r>
          </a:p>
          <a:p>
            <a:pPr>
              <a:buFontTx/>
              <a:buNone/>
            </a:pPr>
            <a:r>
              <a:rPr lang="fi-FI" sz="1400" dirty="0"/>
              <a:t>	</a:t>
            </a:r>
            <a:r>
              <a:rPr lang="fi-FI" sz="1400" dirty="0" err="1"/>
              <a:t>-Avatint</a:t>
            </a:r>
            <a:r>
              <a:rPr lang="fi-FI" sz="1400" dirty="0"/>
              <a:t> </a:t>
            </a:r>
            <a:r>
              <a:rPr lang="fi-FI" sz="1400" dirty="0" err="1"/>
              <a:t>tinting</a:t>
            </a: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	</a:t>
            </a:r>
            <a:r>
              <a:rPr lang="fi-FI" sz="1400" dirty="0" err="1"/>
              <a:t>-Dipping</a:t>
            </a:r>
            <a:r>
              <a:rPr lang="fi-FI" sz="1400" dirty="0"/>
              <a:t>, </a:t>
            </a:r>
            <a:r>
              <a:rPr lang="fi-FI" sz="1400" dirty="0" err="1"/>
              <a:t>flow</a:t>
            </a:r>
            <a:r>
              <a:rPr lang="fi-FI" sz="1400" dirty="0"/>
              <a:t> </a:t>
            </a:r>
            <a:r>
              <a:rPr lang="fi-FI" sz="1400" dirty="0" err="1"/>
              <a:t>coating</a:t>
            </a:r>
            <a:r>
              <a:rPr lang="fi-FI" sz="1400" dirty="0"/>
              <a:t>, </a:t>
            </a:r>
            <a:r>
              <a:rPr lang="fi-FI" sz="1400" dirty="0" err="1"/>
              <a:t>spraying</a:t>
            </a:r>
            <a:r>
              <a:rPr lang="fi-FI" sz="1400" dirty="0"/>
              <a:t>,</a:t>
            </a:r>
          </a:p>
          <a:p>
            <a:pPr>
              <a:buFontTx/>
              <a:buNone/>
            </a:pPr>
            <a:r>
              <a:rPr lang="fi-FI" sz="1400" dirty="0"/>
              <a:t>	 </a:t>
            </a:r>
            <a:r>
              <a:rPr lang="fi-FI" sz="1400" dirty="0" err="1"/>
              <a:t>vacuum</a:t>
            </a:r>
            <a:r>
              <a:rPr lang="fi-FI" sz="1400" dirty="0"/>
              <a:t> </a:t>
            </a:r>
            <a:r>
              <a:rPr lang="fi-FI" sz="1400" dirty="0" err="1"/>
              <a:t>coating</a:t>
            </a:r>
            <a:r>
              <a:rPr lang="fi-FI" sz="1400" dirty="0"/>
              <a:t>, </a:t>
            </a:r>
            <a:r>
              <a:rPr lang="fi-FI" sz="1400" dirty="0" err="1"/>
              <a:t>brushing</a:t>
            </a:r>
            <a:endParaRPr lang="fi-FI" sz="1400" dirty="0"/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System: 1-2x Pinja Wood </a:t>
            </a:r>
            <a:r>
              <a:rPr lang="fi-FI" sz="1400" dirty="0" err="1"/>
              <a:t>Stain</a:t>
            </a:r>
            <a:r>
              <a:rPr lang="fi-FI" sz="1400" dirty="0"/>
              <a:t> </a:t>
            </a:r>
            <a:r>
              <a:rPr lang="fi-FI" sz="1400" dirty="0" err="1"/>
              <a:t>or</a:t>
            </a:r>
            <a:r>
              <a:rPr lang="fi-FI" sz="1400" dirty="0"/>
              <a:t> Pinja </a:t>
            </a:r>
            <a:r>
              <a:rPr lang="fi-FI" sz="1400" dirty="0" err="1"/>
              <a:t>Color</a:t>
            </a:r>
            <a:endParaRPr lang="fi-FI" sz="1400" dirty="0"/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r>
              <a:rPr lang="fi-FI" sz="1400" dirty="0" err="1"/>
              <a:t>-Repainting</a:t>
            </a:r>
            <a:r>
              <a:rPr lang="fi-FI" sz="1400" dirty="0"/>
              <a:t> with Valtti Color and Valtti </a:t>
            </a:r>
            <a:r>
              <a:rPr lang="fi-FI" sz="1400" dirty="0" err="1"/>
              <a:t>Akvacolor</a:t>
            </a:r>
            <a:endParaRPr lang="fi-FI" sz="1400" dirty="0"/>
          </a:p>
          <a:p>
            <a:pPr>
              <a:buFontTx/>
              <a:buNone/>
            </a:pPr>
            <a:endParaRPr lang="fi-FI" dirty="0"/>
          </a:p>
          <a:p>
            <a:pPr>
              <a:buFontTx/>
              <a:buNone/>
            </a:pPr>
            <a:endParaRPr lang="fi-FI" dirty="0"/>
          </a:p>
        </p:txBody>
      </p:sp>
      <p:pic>
        <p:nvPicPr>
          <p:cNvPr id="6" name="Kuva 5" descr="C:\Users\tlakerer\AppData\Local\Microsoft\Windows\Temporary Internet Files\Content.Word\Garden_furniture_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3626768" cy="2641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04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 err="1">
                <a:solidFill>
                  <a:schemeClr val="tx1"/>
                </a:solidFill>
              </a:rPr>
              <a:t>Water-borne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oils</a:t>
            </a:r>
            <a:r>
              <a:rPr lang="fi-FI" sz="2400" dirty="0">
                <a:solidFill>
                  <a:schemeClr val="tx1"/>
                </a:solidFill>
              </a:rPr>
              <a:t> for </a:t>
            </a:r>
            <a:r>
              <a:rPr lang="fi-FI" sz="2400" dirty="0" err="1">
                <a:solidFill>
                  <a:schemeClr val="tx1"/>
                </a:solidFill>
              </a:rPr>
              <a:t>garden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furniture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i-FI" sz="1400" dirty="0"/>
              <a:t>Pinja </a:t>
            </a:r>
            <a:r>
              <a:rPr lang="fi-FI" sz="1400" dirty="0" err="1"/>
              <a:t>W-Oil</a:t>
            </a: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  	-</a:t>
            </a:r>
            <a:r>
              <a:rPr lang="fi-FI" sz="1400" dirty="0" err="1"/>
              <a:t>Akvi</a:t>
            </a:r>
            <a:r>
              <a:rPr lang="fi-FI" sz="1400" dirty="0"/>
              <a:t> </a:t>
            </a:r>
            <a:r>
              <a:rPr lang="fi-FI" sz="1400" dirty="0" err="1"/>
              <a:t>Tone</a:t>
            </a:r>
            <a:r>
              <a:rPr lang="fi-FI" sz="1400" dirty="0"/>
              <a:t> </a:t>
            </a:r>
            <a:r>
              <a:rPr lang="fi-FI" sz="1400" dirty="0" err="1"/>
              <a:t>or</a:t>
            </a:r>
            <a:r>
              <a:rPr lang="fi-FI" sz="1400" dirty="0"/>
              <a:t> </a:t>
            </a:r>
            <a:r>
              <a:rPr lang="fi-FI" sz="1400" dirty="0" err="1"/>
              <a:t>Avatint</a:t>
            </a:r>
            <a:r>
              <a:rPr lang="fi-FI" sz="1400" dirty="0"/>
              <a:t> </a:t>
            </a:r>
            <a:r>
              <a:rPr lang="fi-FI" sz="1400" dirty="0" err="1"/>
              <a:t>tinting</a:t>
            </a: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	</a:t>
            </a:r>
            <a:r>
              <a:rPr lang="fi-FI" sz="1400" dirty="0" err="1"/>
              <a:t>-Good</a:t>
            </a:r>
            <a:r>
              <a:rPr lang="fi-FI" sz="1400" dirty="0"/>
              <a:t> </a:t>
            </a:r>
            <a:r>
              <a:rPr lang="fi-FI" sz="1400" dirty="0" err="1"/>
              <a:t>water</a:t>
            </a:r>
            <a:r>
              <a:rPr lang="fi-FI" sz="1400" dirty="0"/>
              <a:t> </a:t>
            </a:r>
            <a:r>
              <a:rPr lang="fi-FI" sz="1400" dirty="0" err="1"/>
              <a:t>repellency</a:t>
            </a:r>
            <a:r>
              <a:rPr lang="fi-FI" sz="1400" dirty="0"/>
              <a:t> </a:t>
            </a:r>
            <a:r>
              <a:rPr lang="fi-FI" sz="1400" dirty="0" err="1"/>
              <a:t>effect</a:t>
            </a: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	</a:t>
            </a:r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Pinja Color </a:t>
            </a:r>
            <a:r>
              <a:rPr lang="fi-FI" sz="1400" dirty="0" err="1"/>
              <a:t>Oil</a:t>
            </a: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	</a:t>
            </a:r>
            <a:r>
              <a:rPr lang="fi-FI" sz="1400" dirty="0" err="1"/>
              <a:t>-Avatint</a:t>
            </a:r>
            <a:r>
              <a:rPr lang="fi-FI" sz="1400" dirty="0"/>
              <a:t> </a:t>
            </a:r>
            <a:r>
              <a:rPr lang="fi-FI" sz="1400" dirty="0" err="1"/>
              <a:t>tinting</a:t>
            </a: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	</a:t>
            </a:r>
            <a:r>
              <a:rPr lang="fi-FI" sz="1400" dirty="0" err="1"/>
              <a:t>-Very</a:t>
            </a:r>
            <a:r>
              <a:rPr lang="fi-FI" sz="1400" dirty="0"/>
              <a:t> </a:t>
            </a:r>
            <a:r>
              <a:rPr lang="fi-FI" sz="1400" dirty="0" err="1"/>
              <a:t>good</a:t>
            </a:r>
            <a:r>
              <a:rPr lang="fi-FI" sz="1400" dirty="0"/>
              <a:t> </a:t>
            </a:r>
            <a:r>
              <a:rPr lang="fi-FI" sz="1400" dirty="0" err="1"/>
              <a:t>penetration</a:t>
            </a:r>
            <a:r>
              <a:rPr lang="fi-FI" sz="1400" dirty="0"/>
              <a:t> </a:t>
            </a:r>
            <a:r>
              <a:rPr lang="fi-FI" sz="1400" dirty="0" err="1"/>
              <a:t>properties</a:t>
            </a:r>
            <a:endParaRPr lang="fi-FI" sz="1400" dirty="0"/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Application: 1-2x Pinja </a:t>
            </a:r>
            <a:r>
              <a:rPr lang="fi-FI" sz="1400" dirty="0" err="1"/>
              <a:t>W-Oil</a:t>
            </a:r>
            <a:r>
              <a:rPr lang="fi-FI" sz="1400" dirty="0"/>
              <a:t> </a:t>
            </a:r>
            <a:r>
              <a:rPr lang="fi-FI" sz="1400" dirty="0" err="1"/>
              <a:t>or</a:t>
            </a:r>
            <a:r>
              <a:rPr lang="fi-FI" sz="1400" dirty="0"/>
              <a:t> Pinja </a:t>
            </a:r>
            <a:r>
              <a:rPr lang="fi-FI" sz="1400" dirty="0" err="1"/>
              <a:t>Color</a:t>
            </a:r>
            <a:r>
              <a:rPr lang="fi-FI" sz="1400" dirty="0"/>
              <a:t> </a:t>
            </a:r>
            <a:r>
              <a:rPr lang="fi-FI" sz="1400" dirty="0" err="1"/>
              <a:t>Oil</a:t>
            </a:r>
            <a:endParaRPr lang="fi-FI" sz="1400" dirty="0"/>
          </a:p>
          <a:p>
            <a:pPr>
              <a:buNone/>
            </a:pPr>
            <a:endParaRPr lang="fi-FI" dirty="0"/>
          </a:p>
          <a:p>
            <a:pPr>
              <a:buNone/>
            </a:pPr>
            <a:r>
              <a:rPr lang="fi-FI" sz="1400" dirty="0" err="1"/>
              <a:t>-Repainting</a:t>
            </a:r>
            <a:r>
              <a:rPr lang="fi-FI" sz="1400" dirty="0"/>
              <a:t> with Valtti Wood </a:t>
            </a:r>
            <a:r>
              <a:rPr lang="fi-FI" sz="1400" dirty="0" err="1"/>
              <a:t>Oil</a:t>
            </a:r>
            <a:r>
              <a:rPr lang="fi-FI" sz="1400" dirty="0"/>
              <a:t>, Valtti </a:t>
            </a:r>
            <a:r>
              <a:rPr lang="fi-FI" sz="1400" dirty="0" err="1"/>
              <a:t>Color</a:t>
            </a:r>
            <a:r>
              <a:rPr lang="fi-FI" sz="1400" dirty="0"/>
              <a:t>,</a:t>
            </a:r>
          </a:p>
          <a:p>
            <a:pPr>
              <a:buNone/>
            </a:pPr>
            <a:r>
              <a:rPr lang="fi-FI" sz="1400" dirty="0"/>
              <a:t> Valtti </a:t>
            </a:r>
            <a:r>
              <a:rPr lang="fi-FI" sz="1400" dirty="0" err="1"/>
              <a:t>Akvacolor</a:t>
            </a:r>
            <a:endParaRPr lang="fi-FI" sz="1400" dirty="0"/>
          </a:p>
        </p:txBody>
      </p:sp>
      <p:pic>
        <p:nvPicPr>
          <p:cNvPr id="6" name="Kuva 5" descr="C:\Users\tlakerer\AppData\Local\Microsoft\Windows\Temporary Internet Files\Content.Word\Garden_furniture_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3960440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977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1800" dirty="0"/>
              <a:t>NEW Pinja </a:t>
            </a:r>
            <a:r>
              <a:rPr lang="fi-FI" sz="1800" dirty="0" err="1"/>
              <a:t>Color</a:t>
            </a:r>
            <a:r>
              <a:rPr lang="fi-FI" sz="1800" dirty="0"/>
              <a:t> Plus –</a:t>
            </a:r>
            <a:r>
              <a:rPr lang="fi-FI" sz="1800" dirty="0" err="1"/>
              <a:t>woodstain</a:t>
            </a:r>
            <a:r>
              <a:rPr lang="fi-FI" sz="1800" dirty="0"/>
              <a:t> </a:t>
            </a:r>
            <a:r>
              <a:rPr lang="fi-FI" sz="1800" dirty="0" err="1"/>
              <a:t>which</a:t>
            </a:r>
            <a:r>
              <a:rPr lang="fi-FI" sz="1800" dirty="0"/>
              <a:t> </a:t>
            </a:r>
            <a:r>
              <a:rPr lang="fi-FI" sz="1800" dirty="0" err="1"/>
              <a:t>has</a:t>
            </a:r>
            <a:r>
              <a:rPr lang="fi-FI" sz="1800" dirty="0"/>
              <a:t> long </a:t>
            </a:r>
            <a:r>
              <a:rPr lang="fi-FI" sz="1800" dirty="0" err="1"/>
              <a:t>maintanance</a:t>
            </a:r>
            <a:r>
              <a:rPr lang="fi-FI" sz="1800" dirty="0"/>
              <a:t> </a:t>
            </a:r>
            <a:r>
              <a:rPr lang="fi-FI" sz="1800" dirty="0" err="1"/>
              <a:t>time</a:t>
            </a:r>
            <a:endParaRPr lang="fi-FI" sz="1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200" dirty="0"/>
              <a:t>• </a:t>
            </a:r>
            <a:r>
              <a:rPr lang="fi-FI" sz="1200" dirty="0" err="1"/>
              <a:t>Fast</a:t>
            </a:r>
            <a:r>
              <a:rPr lang="fi-FI" sz="1200" dirty="0"/>
              <a:t> </a:t>
            </a:r>
            <a:r>
              <a:rPr lang="fi-FI" sz="1200" dirty="0" err="1"/>
              <a:t>drying</a:t>
            </a:r>
            <a:r>
              <a:rPr lang="fi-FI" sz="1200" dirty="0"/>
              <a:t> </a:t>
            </a:r>
            <a:r>
              <a:rPr lang="fi-FI" sz="1200" dirty="0" err="1"/>
              <a:t>woodstain</a:t>
            </a:r>
            <a:r>
              <a:rPr lang="fi-FI" sz="1200" dirty="0"/>
              <a:t> for </a:t>
            </a:r>
            <a:r>
              <a:rPr lang="fi-FI" sz="1200" dirty="0" err="1"/>
              <a:t>claddings</a:t>
            </a:r>
            <a:r>
              <a:rPr lang="fi-FI" sz="1200" dirty="0"/>
              <a:t> and </a:t>
            </a:r>
            <a:r>
              <a:rPr lang="fi-FI" sz="1200" dirty="0" err="1"/>
              <a:t>glued</a:t>
            </a:r>
            <a:r>
              <a:rPr lang="fi-FI" sz="1200" dirty="0"/>
              <a:t> </a:t>
            </a:r>
            <a:r>
              <a:rPr lang="fi-FI" sz="1200" dirty="0" err="1"/>
              <a:t>log</a:t>
            </a:r>
            <a:r>
              <a:rPr lang="fi-FI" sz="1200" dirty="0"/>
              <a:t> </a:t>
            </a:r>
            <a:r>
              <a:rPr lang="fi-FI" sz="1200" dirty="0" err="1"/>
              <a:t>facades</a:t>
            </a:r>
            <a:endParaRPr lang="fi-FI" sz="1200" dirty="0"/>
          </a:p>
          <a:p>
            <a:endParaRPr lang="fi-FI" sz="1200" dirty="0"/>
          </a:p>
          <a:p>
            <a:r>
              <a:rPr lang="fi-FI" sz="1200" dirty="0"/>
              <a:t>• </a:t>
            </a:r>
            <a:r>
              <a:rPr lang="fi-FI" sz="1200" dirty="0" err="1"/>
              <a:t>Higher</a:t>
            </a:r>
            <a:r>
              <a:rPr lang="fi-FI" sz="1200" dirty="0"/>
              <a:t> </a:t>
            </a:r>
            <a:r>
              <a:rPr lang="fi-FI" sz="1200" dirty="0" err="1"/>
              <a:t>solid</a:t>
            </a:r>
            <a:r>
              <a:rPr lang="fi-FI" sz="1200" dirty="0"/>
              <a:t> </a:t>
            </a:r>
            <a:r>
              <a:rPr lang="fi-FI" sz="1200" dirty="0" err="1"/>
              <a:t>content</a:t>
            </a:r>
            <a:r>
              <a:rPr lang="fi-FI" sz="1200" dirty="0"/>
              <a:t> </a:t>
            </a:r>
            <a:r>
              <a:rPr lang="fi-FI" sz="1200" dirty="0" err="1"/>
              <a:t>than</a:t>
            </a:r>
            <a:r>
              <a:rPr lang="fi-FI" sz="1200" dirty="0"/>
              <a:t> </a:t>
            </a:r>
            <a:r>
              <a:rPr lang="fi-FI" sz="1200" dirty="0" err="1"/>
              <a:t>normal</a:t>
            </a:r>
            <a:r>
              <a:rPr lang="fi-FI" sz="1200" dirty="0"/>
              <a:t> </a:t>
            </a:r>
            <a:r>
              <a:rPr lang="fi-FI" sz="1200" dirty="0" err="1"/>
              <a:t>wood</a:t>
            </a:r>
            <a:r>
              <a:rPr lang="fi-FI" sz="1200" dirty="0"/>
              <a:t> </a:t>
            </a:r>
            <a:r>
              <a:rPr lang="fi-FI" sz="1200" dirty="0" err="1"/>
              <a:t>stains</a:t>
            </a:r>
            <a:r>
              <a:rPr lang="fi-FI" sz="1200" dirty="0"/>
              <a:t>   -28 </a:t>
            </a:r>
            <a:r>
              <a:rPr lang="fi-FI" sz="1200" dirty="0" err="1"/>
              <a:t>vol</a:t>
            </a:r>
            <a:r>
              <a:rPr lang="fi-FI" sz="1200" dirty="0"/>
              <a:t>-% </a:t>
            </a:r>
          </a:p>
          <a:p>
            <a:endParaRPr lang="fi-FI" sz="1200" dirty="0"/>
          </a:p>
          <a:p>
            <a:r>
              <a:rPr lang="fi-FI" sz="1200" dirty="0"/>
              <a:t>• </a:t>
            </a:r>
            <a:r>
              <a:rPr lang="fi-FI" sz="1200" dirty="0" err="1"/>
              <a:t>Clear</a:t>
            </a:r>
            <a:r>
              <a:rPr lang="fi-FI" sz="1200" dirty="0"/>
              <a:t> and Super </a:t>
            </a:r>
            <a:r>
              <a:rPr lang="fi-FI" sz="1200" dirty="0" err="1"/>
              <a:t>Color</a:t>
            </a:r>
            <a:r>
              <a:rPr lang="fi-FI" sz="1200" dirty="0"/>
              <a:t> </a:t>
            </a:r>
            <a:r>
              <a:rPr lang="fi-FI" sz="1200" dirty="0" err="1"/>
              <a:t>bases</a:t>
            </a:r>
            <a:r>
              <a:rPr lang="fi-FI" sz="1200" dirty="0"/>
              <a:t>  </a:t>
            </a:r>
          </a:p>
          <a:p>
            <a:endParaRPr lang="fi-FI" sz="1200" dirty="0"/>
          </a:p>
          <a:p>
            <a:r>
              <a:rPr lang="fi-FI" sz="1200" dirty="0"/>
              <a:t>• Super </a:t>
            </a:r>
            <a:r>
              <a:rPr lang="fi-FI" sz="1200" dirty="0" err="1"/>
              <a:t>Color</a:t>
            </a:r>
            <a:r>
              <a:rPr lang="fi-FI" sz="1200" dirty="0"/>
              <a:t> </a:t>
            </a:r>
            <a:r>
              <a:rPr lang="fi-FI" sz="1200" dirty="0" err="1"/>
              <a:t>base</a:t>
            </a:r>
            <a:r>
              <a:rPr lang="fi-FI" sz="1200" dirty="0"/>
              <a:t> </a:t>
            </a:r>
            <a:r>
              <a:rPr lang="fi-FI" sz="1200" dirty="0" err="1"/>
              <a:t>contains</a:t>
            </a:r>
            <a:r>
              <a:rPr lang="fi-FI" sz="1200" dirty="0"/>
              <a:t> </a:t>
            </a:r>
            <a:r>
              <a:rPr lang="fi-FI" sz="1200" dirty="0" err="1"/>
              <a:t>transparent</a:t>
            </a:r>
            <a:r>
              <a:rPr lang="fi-FI" sz="1200" dirty="0"/>
              <a:t> </a:t>
            </a:r>
            <a:r>
              <a:rPr lang="fi-FI" sz="1200" dirty="0" err="1"/>
              <a:t>pigments</a:t>
            </a:r>
            <a:r>
              <a:rPr lang="fi-FI" sz="1200" dirty="0"/>
              <a:t> </a:t>
            </a:r>
            <a:r>
              <a:rPr lang="fi-FI" sz="1200" dirty="0" err="1"/>
              <a:t>which</a:t>
            </a:r>
            <a:r>
              <a:rPr lang="fi-FI" sz="1200" dirty="0"/>
              <a:t> </a:t>
            </a:r>
            <a:r>
              <a:rPr lang="fi-FI" sz="1200" dirty="0" err="1"/>
              <a:t>together</a:t>
            </a:r>
            <a:r>
              <a:rPr lang="fi-FI" sz="1200" dirty="0"/>
              <a:t> </a:t>
            </a:r>
            <a:r>
              <a:rPr lang="fi-FI" sz="1200" dirty="0" err="1"/>
              <a:t>with</a:t>
            </a:r>
            <a:r>
              <a:rPr lang="fi-FI" sz="1200" dirty="0"/>
              <a:t> uv-</a:t>
            </a:r>
            <a:r>
              <a:rPr lang="fi-FI" sz="1200" dirty="0" err="1"/>
              <a:t>protection</a:t>
            </a:r>
            <a:r>
              <a:rPr lang="fi-FI" sz="1200" dirty="0"/>
              <a:t> </a:t>
            </a:r>
            <a:r>
              <a:rPr lang="fi-FI" sz="1200" dirty="0" err="1"/>
              <a:t>agent</a:t>
            </a:r>
            <a:r>
              <a:rPr lang="fi-FI" sz="1200" dirty="0"/>
              <a:t> </a:t>
            </a:r>
            <a:r>
              <a:rPr lang="fi-FI" sz="1200" dirty="0" err="1"/>
              <a:t>gives</a:t>
            </a:r>
            <a:r>
              <a:rPr lang="fi-FI" sz="1200" dirty="0"/>
              <a:t> </a:t>
            </a:r>
            <a:r>
              <a:rPr lang="fi-FI" sz="1200" dirty="0" err="1"/>
              <a:t>superior</a:t>
            </a:r>
            <a:r>
              <a:rPr lang="fi-FI" sz="1200" dirty="0"/>
              <a:t> </a:t>
            </a:r>
            <a:r>
              <a:rPr lang="fi-FI" sz="1200" dirty="0" err="1"/>
              <a:t>sunlight</a:t>
            </a:r>
            <a:r>
              <a:rPr lang="fi-FI" sz="1200" dirty="0"/>
              <a:t> </a:t>
            </a:r>
            <a:r>
              <a:rPr lang="fi-FI" sz="1200" dirty="0" err="1"/>
              <a:t>protection</a:t>
            </a:r>
            <a:endParaRPr lang="fi-FI" sz="1200" dirty="0"/>
          </a:p>
          <a:p>
            <a:endParaRPr lang="fi-FI" sz="1200" dirty="0"/>
          </a:p>
          <a:p>
            <a:r>
              <a:rPr lang="fi-FI" sz="1200" dirty="0"/>
              <a:t>• </a:t>
            </a:r>
            <a:r>
              <a:rPr lang="fi-FI" sz="1200" dirty="0" err="1"/>
              <a:t>Maintanance</a:t>
            </a:r>
            <a:r>
              <a:rPr lang="fi-FI" sz="1200" dirty="0"/>
              <a:t> </a:t>
            </a:r>
            <a:r>
              <a:rPr lang="fi-FI" sz="1200" dirty="0" err="1"/>
              <a:t>time</a:t>
            </a:r>
            <a:r>
              <a:rPr lang="fi-FI" sz="1200" dirty="0"/>
              <a:t> </a:t>
            </a:r>
            <a:r>
              <a:rPr lang="fi-FI" sz="1200" dirty="0" err="1"/>
              <a:t>up</a:t>
            </a:r>
            <a:r>
              <a:rPr lang="fi-FI" sz="1200" dirty="0"/>
              <a:t> to 10 </a:t>
            </a:r>
            <a:r>
              <a:rPr lang="fi-FI" sz="1200" dirty="0" err="1"/>
              <a:t>years</a:t>
            </a:r>
            <a:endParaRPr lang="fi-FI" sz="1200" dirty="0"/>
          </a:p>
          <a:p>
            <a:endParaRPr lang="fi-FI" sz="1200" dirty="0"/>
          </a:p>
          <a:p>
            <a:r>
              <a:rPr lang="fi-FI" sz="1200" dirty="0"/>
              <a:t>• </a:t>
            </a:r>
            <a:r>
              <a:rPr lang="fi-FI" sz="1200" dirty="0" err="1"/>
              <a:t>Exellent</a:t>
            </a:r>
            <a:r>
              <a:rPr lang="fi-FI" sz="1200" dirty="0"/>
              <a:t> </a:t>
            </a:r>
            <a:r>
              <a:rPr lang="fi-FI" sz="1200" dirty="0" err="1"/>
              <a:t>water</a:t>
            </a:r>
            <a:r>
              <a:rPr lang="fi-FI" sz="1200" dirty="0"/>
              <a:t> and </a:t>
            </a:r>
            <a:r>
              <a:rPr lang="fi-FI" sz="1200" dirty="0" err="1"/>
              <a:t>humidity</a:t>
            </a:r>
            <a:r>
              <a:rPr lang="fi-FI" sz="1200" dirty="0"/>
              <a:t> </a:t>
            </a:r>
            <a:r>
              <a:rPr lang="fi-FI" sz="1200" dirty="0" err="1"/>
              <a:t>resistance</a:t>
            </a:r>
            <a:r>
              <a:rPr lang="fi-FI" sz="1200" dirty="0"/>
              <a:t> </a:t>
            </a:r>
            <a:r>
              <a:rPr lang="fi-FI" sz="1200" dirty="0" err="1"/>
              <a:t>minimise</a:t>
            </a:r>
            <a:r>
              <a:rPr lang="fi-FI" sz="1200" dirty="0"/>
              <a:t>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cracking</a:t>
            </a:r>
            <a:r>
              <a:rPr lang="fi-FI" sz="1200" dirty="0"/>
              <a:t> of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wood</a:t>
            </a:r>
            <a:endParaRPr lang="fi-FI" sz="1200" dirty="0"/>
          </a:p>
          <a:p>
            <a:endParaRPr lang="fi-FI" sz="1200" dirty="0"/>
          </a:p>
          <a:p>
            <a:r>
              <a:rPr lang="fi-FI" sz="1200" dirty="0"/>
              <a:t>• For </a:t>
            </a:r>
            <a:r>
              <a:rPr lang="fi-FI" sz="1200" dirty="0" err="1"/>
              <a:t>planed</a:t>
            </a:r>
            <a:r>
              <a:rPr lang="fi-FI" sz="1200" dirty="0"/>
              <a:t> and </a:t>
            </a:r>
            <a:r>
              <a:rPr lang="fi-FI" sz="1200" dirty="0" err="1"/>
              <a:t>fine</a:t>
            </a:r>
            <a:r>
              <a:rPr lang="fi-FI" sz="1200" dirty="0"/>
              <a:t> </a:t>
            </a:r>
            <a:r>
              <a:rPr lang="fi-FI" sz="1200" dirty="0" err="1"/>
              <a:t>sawn</a:t>
            </a:r>
            <a:r>
              <a:rPr lang="fi-FI" sz="1200" dirty="0"/>
              <a:t> </a:t>
            </a:r>
            <a:r>
              <a:rPr lang="fi-FI" sz="1200" dirty="0" err="1"/>
              <a:t>wood</a:t>
            </a:r>
            <a:r>
              <a:rPr lang="fi-FI" sz="1200" dirty="0"/>
              <a:t> as </a:t>
            </a:r>
            <a:r>
              <a:rPr lang="fi-FI" sz="1200" dirty="0" err="1"/>
              <a:t>well</a:t>
            </a:r>
            <a:r>
              <a:rPr lang="fi-FI" sz="1200" dirty="0"/>
              <a:t> as </a:t>
            </a:r>
            <a:r>
              <a:rPr lang="fi-FI" sz="1200" dirty="0" err="1"/>
              <a:t>thermo</a:t>
            </a:r>
            <a:r>
              <a:rPr lang="fi-FI" sz="1200" dirty="0"/>
              <a:t> and </a:t>
            </a:r>
            <a:r>
              <a:rPr lang="fi-FI" sz="1200" dirty="0" err="1"/>
              <a:t>vacuum</a:t>
            </a:r>
            <a:r>
              <a:rPr lang="fi-FI" sz="1200" dirty="0"/>
              <a:t> </a:t>
            </a:r>
            <a:r>
              <a:rPr lang="fi-FI" sz="1200" dirty="0" err="1"/>
              <a:t>impregnated</a:t>
            </a:r>
            <a:r>
              <a:rPr lang="fi-FI" sz="1200" dirty="0"/>
              <a:t> </a:t>
            </a:r>
            <a:r>
              <a:rPr lang="fi-FI" sz="1200" dirty="0" err="1"/>
              <a:t>wood</a:t>
            </a:r>
            <a:endParaRPr lang="fi-FI" sz="1200" dirty="0"/>
          </a:p>
          <a:p>
            <a:endParaRPr lang="fi-FI" sz="1200" dirty="0"/>
          </a:p>
          <a:p>
            <a:r>
              <a:rPr lang="fi-FI" sz="1200" dirty="0" err="1"/>
              <a:t>Typical</a:t>
            </a:r>
            <a:r>
              <a:rPr lang="fi-FI" sz="1200" dirty="0"/>
              <a:t> </a:t>
            </a:r>
            <a:r>
              <a:rPr lang="fi-FI" sz="1200" dirty="0" err="1"/>
              <a:t>system</a:t>
            </a:r>
            <a:r>
              <a:rPr lang="fi-FI" sz="1200" dirty="0"/>
              <a:t>:</a:t>
            </a:r>
          </a:p>
          <a:p>
            <a:endParaRPr lang="fi-FI" sz="1200" dirty="0"/>
          </a:p>
          <a:p>
            <a:r>
              <a:rPr lang="fi-FI" sz="1200" dirty="0"/>
              <a:t>1x Pinja </a:t>
            </a:r>
            <a:r>
              <a:rPr lang="fi-FI" sz="1200" dirty="0" err="1"/>
              <a:t>Priming</a:t>
            </a:r>
            <a:r>
              <a:rPr lang="fi-FI" sz="1200" dirty="0"/>
              <a:t> </a:t>
            </a:r>
            <a:r>
              <a:rPr lang="fi-FI" sz="1200" dirty="0" err="1"/>
              <a:t>Oil</a:t>
            </a:r>
            <a:r>
              <a:rPr lang="fi-FI" sz="1200" dirty="0"/>
              <a:t> </a:t>
            </a:r>
            <a:r>
              <a:rPr lang="fi-FI" sz="1200" dirty="0" err="1"/>
              <a:t>or</a:t>
            </a:r>
            <a:r>
              <a:rPr lang="fi-FI" sz="1200" dirty="0"/>
              <a:t> Pinja Wood </a:t>
            </a:r>
            <a:r>
              <a:rPr lang="fi-FI" sz="1200" dirty="0" err="1"/>
              <a:t>Stain</a:t>
            </a:r>
            <a:endParaRPr lang="fi-FI" sz="1200" dirty="0"/>
          </a:p>
          <a:p>
            <a:r>
              <a:rPr lang="fi-FI" sz="1200" dirty="0"/>
              <a:t>2x Pinja </a:t>
            </a:r>
            <a:r>
              <a:rPr lang="fi-FI" sz="1200" dirty="0" err="1"/>
              <a:t>Color</a:t>
            </a:r>
            <a:r>
              <a:rPr lang="fi-FI" sz="1200" dirty="0"/>
              <a:t> Plus</a:t>
            </a:r>
          </a:p>
          <a:p>
            <a:endParaRPr lang="fi-FI" sz="12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3927193"/>
            <a:ext cx="2058271" cy="189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b="1" dirty="0" err="1">
                <a:solidFill>
                  <a:schemeClr val="tx1"/>
                </a:solidFill>
              </a:rPr>
              <a:t>Solvent-borne</a:t>
            </a:r>
            <a:r>
              <a:rPr lang="fi-FI" sz="2400" b="1" dirty="0">
                <a:solidFill>
                  <a:schemeClr val="tx1"/>
                </a:solidFill>
              </a:rPr>
              <a:t> </a:t>
            </a:r>
            <a:r>
              <a:rPr lang="fi-FI" sz="2400" b="1" dirty="0" err="1">
                <a:solidFill>
                  <a:schemeClr val="tx1"/>
                </a:solidFill>
              </a:rPr>
              <a:t>wood</a:t>
            </a:r>
            <a:r>
              <a:rPr lang="fi-FI" sz="2400" b="1" dirty="0">
                <a:solidFill>
                  <a:schemeClr val="tx1"/>
                </a:solidFill>
              </a:rPr>
              <a:t> </a:t>
            </a:r>
            <a:r>
              <a:rPr lang="fi-FI" sz="2400" b="1" dirty="0" err="1">
                <a:solidFill>
                  <a:schemeClr val="tx1"/>
                </a:solidFill>
              </a:rPr>
              <a:t>stains</a:t>
            </a:r>
            <a:r>
              <a:rPr lang="fi-FI" sz="2400" b="1" dirty="0">
                <a:solidFill>
                  <a:schemeClr val="tx1"/>
                </a:solidFill>
              </a:rPr>
              <a:t> for </a:t>
            </a:r>
            <a:r>
              <a:rPr lang="fi-FI" sz="2400" b="1" dirty="0" err="1">
                <a:solidFill>
                  <a:schemeClr val="tx1"/>
                </a:solidFill>
              </a:rPr>
              <a:t>garden</a:t>
            </a:r>
            <a:r>
              <a:rPr lang="fi-FI" sz="2400" b="1" dirty="0">
                <a:solidFill>
                  <a:schemeClr val="tx1"/>
                </a:solidFill>
              </a:rPr>
              <a:t> </a:t>
            </a:r>
            <a:r>
              <a:rPr lang="fi-FI" sz="2400" b="1" dirty="0" err="1">
                <a:solidFill>
                  <a:schemeClr val="tx1"/>
                </a:solidFill>
              </a:rPr>
              <a:t>furniture</a:t>
            </a:r>
            <a:endParaRPr lang="fi-FI" sz="2400" b="1" dirty="0">
              <a:solidFill>
                <a:schemeClr val="tx1"/>
              </a:solidFill>
            </a:endParaRPr>
          </a:p>
        </p:txBody>
      </p:sp>
      <p:sp>
        <p:nvSpPr>
          <p:cNvPr id="17411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fi-FI" sz="1500" dirty="0"/>
          </a:p>
          <a:p>
            <a:pPr>
              <a:buFontTx/>
              <a:buNone/>
            </a:pPr>
            <a:r>
              <a:rPr lang="fi-FI" sz="1500" dirty="0" err="1"/>
              <a:t>Pinjasol</a:t>
            </a:r>
            <a:r>
              <a:rPr lang="fi-FI" sz="1500" dirty="0"/>
              <a:t> Color</a:t>
            </a:r>
          </a:p>
          <a:p>
            <a:pPr>
              <a:buFontTx/>
              <a:buNone/>
            </a:pPr>
            <a:r>
              <a:rPr lang="fi-FI" sz="1500" dirty="0" err="1"/>
              <a:t>-Temaspeed</a:t>
            </a:r>
            <a:r>
              <a:rPr lang="fi-FI" sz="1500" dirty="0"/>
              <a:t> Premium </a:t>
            </a:r>
            <a:r>
              <a:rPr lang="fi-FI" sz="1500" dirty="0" err="1"/>
              <a:t>tinting</a:t>
            </a:r>
            <a:endParaRPr lang="fi-FI" sz="1500" dirty="0"/>
          </a:p>
          <a:p>
            <a:pPr>
              <a:buFontTx/>
              <a:buNone/>
            </a:pPr>
            <a:r>
              <a:rPr lang="fi-FI" sz="1500" dirty="0" err="1"/>
              <a:t>-Dipping</a:t>
            </a:r>
            <a:r>
              <a:rPr lang="fi-FI" sz="1500" dirty="0"/>
              <a:t>, </a:t>
            </a:r>
            <a:r>
              <a:rPr lang="fi-FI" sz="1500" dirty="0" err="1"/>
              <a:t>spraying</a:t>
            </a:r>
            <a:r>
              <a:rPr lang="fi-FI" sz="1500" dirty="0"/>
              <a:t>, </a:t>
            </a:r>
            <a:r>
              <a:rPr lang="fi-FI" sz="1500" dirty="0" err="1"/>
              <a:t>brushing</a:t>
            </a:r>
            <a:endParaRPr lang="fi-FI" sz="1500" dirty="0"/>
          </a:p>
          <a:p>
            <a:pPr>
              <a:buFontTx/>
              <a:buNone/>
            </a:pPr>
            <a:endParaRPr lang="fi-FI" sz="1500" dirty="0"/>
          </a:p>
          <a:p>
            <a:pPr>
              <a:buFontTx/>
              <a:buNone/>
            </a:pPr>
            <a:r>
              <a:rPr lang="fi-FI" sz="1500" dirty="0" err="1"/>
              <a:t>Pinjasol</a:t>
            </a:r>
            <a:r>
              <a:rPr lang="fi-FI" sz="1500" dirty="0"/>
              <a:t> </a:t>
            </a:r>
            <a:r>
              <a:rPr lang="fi-FI" sz="1500" dirty="0" err="1"/>
              <a:t>Lasur</a:t>
            </a:r>
            <a:endParaRPr lang="fi-FI" sz="1500" dirty="0"/>
          </a:p>
          <a:p>
            <a:pPr>
              <a:buFontTx/>
              <a:buNone/>
            </a:pPr>
            <a:r>
              <a:rPr lang="fi-FI" sz="1500" dirty="0" err="1"/>
              <a:t>-Temaspeed</a:t>
            </a:r>
            <a:r>
              <a:rPr lang="fi-FI" sz="1500" dirty="0"/>
              <a:t> Premium </a:t>
            </a:r>
            <a:r>
              <a:rPr lang="fi-FI" sz="1500" dirty="0" err="1"/>
              <a:t>tinting</a:t>
            </a:r>
            <a:endParaRPr lang="fi-FI" sz="1500" dirty="0"/>
          </a:p>
          <a:p>
            <a:pPr>
              <a:buFontTx/>
              <a:buNone/>
            </a:pPr>
            <a:r>
              <a:rPr lang="fi-FI" sz="1500" dirty="0" err="1"/>
              <a:t>-Higher</a:t>
            </a:r>
            <a:r>
              <a:rPr lang="fi-FI" sz="1500" dirty="0"/>
              <a:t> </a:t>
            </a:r>
            <a:r>
              <a:rPr lang="fi-FI" sz="1500" dirty="0" err="1"/>
              <a:t>solid</a:t>
            </a:r>
            <a:r>
              <a:rPr lang="fi-FI" sz="1500" dirty="0"/>
              <a:t> </a:t>
            </a:r>
            <a:r>
              <a:rPr lang="fi-FI" sz="1500" dirty="0" err="1"/>
              <a:t>content</a:t>
            </a:r>
            <a:r>
              <a:rPr lang="fi-FI" sz="1500" dirty="0"/>
              <a:t> </a:t>
            </a:r>
            <a:r>
              <a:rPr lang="fi-FI" sz="1500" dirty="0" err="1"/>
              <a:t>about</a:t>
            </a:r>
            <a:r>
              <a:rPr lang="fi-FI" sz="1500" dirty="0"/>
              <a:t> 23 </a:t>
            </a:r>
            <a:r>
              <a:rPr lang="fi-FI" sz="1500" dirty="0" err="1"/>
              <a:t>vol-</a:t>
            </a:r>
            <a:r>
              <a:rPr lang="fi-FI" sz="1500" dirty="0"/>
              <a:t>% </a:t>
            </a:r>
          </a:p>
          <a:p>
            <a:pPr>
              <a:buFontTx/>
              <a:buNone/>
            </a:pPr>
            <a:r>
              <a:rPr lang="fi-FI" sz="1500" dirty="0" err="1"/>
              <a:t>-Good</a:t>
            </a:r>
            <a:r>
              <a:rPr lang="fi-FI" sz="1500" dirty="0"/>
              <a:t> </a:t>
            </a:r>
            <a:r>
              <a:rPr lang="fi-FI" sz="1500" dirty="0" err="1"/>
              <a:t>water</a:t>
            </a:r>
            <a:r>
              <a:rPr lang="fi-FI" sz="1500" dirty="0"/>
              <a:t> </a:t>
            </a:r>
            <a:r>
              <a:rPr lang="fi-FI" sz="1500" dirty="0" err="1"/>
              <a:t>repellency</a:t>
            </a:r>
            <a:r>
              <a:rPr lang="fi-FI" sz="1500" dirty="0"/>
              <a:t> </a:t>
            </a:r>
            <a:r>
              <a:rPr lang="fi-FI" sz="1500" dirty="0" err="1"/>
              <a:t>effect</a:t>
            </a:r>
            <a:r>
              <a:rPr lang="fi-FI" sz="1500" dirty="0"/>
              <a:t>, uv- and</a:t>
            </a:r>
          </a:p>
          <a:p>
            <a:pPr>
              <a:buFontTx/>
              <a:buNone/>
            </a:pPr>
            <a:r>
              <a:rPr lang="fi-FI" sz="1500" dirty="0" err="1"/>
              <a:t>scratch</a:t>
            </a:r>
            <a:r>
              <a:rPr lang="fi-FI" sz="1500" dirty="0"/>
              <a:t> </a:t>
            </a:r>
            <a:r>
              <a:rPr lang="fi-FI" sz="1500" dirty="0" err="1"/>
              <a:t>resistance</a:t>
            </a:r>
            <a:endParaRPr lang="fi-FI" sz="1500" dirty="0"/>
          </a:p>
          <a:p>
            <a:pPr>
              <a:buNone/>
            </a:pPr>
            <a:r>
              <a:rPr lang="fi-FI" sz="1500" dirty="0" err="1"/>
              <a:t>-Spraying</a:t>
            </a:r>
            <a:r>
              <a:rPr lang="fi-FI" sz="1500" dirty="0"/>
              <a:t> and </a:t>
            </a:r>
            <a:r>
              <a:rPr lang="fi-FI" sz="1500" dirty="0" err="1"/>
              <a:t>brushing</a:t>
            </a:r>
            <a:r>
              <a:rPr lang="fi-FI" sz="1500" dirty="0"/>
              <a:t> </a:t>
            </a:r>
            <a:r>
              <a:rPr lang="fi-FI" sz="1500" dirty="0" err="1"/>
              <a:t>application</a:t>
            </a:r>
            <a:endParaRPr lang="fi-FI" sz="1500" dirty="0"/>
          </a:p>
          <a:p>
            <a:pPr>
              <a:buNone/>
            </a:pPr>
            <a:endParaRPr lang="fi-FI" sz="1500" dirty="0"/>
          </a:p>
          <a:p>
            <a:pPr>
              <a:buNone/>
            </a:pPr>
            <a:r>
              <a:rPr lang="fi-FI" sz="1500" dirty="0" err="1"/>
              <a:t>-Application</a:t>
            </a:r>
            <a:r>
              <a:rPr lang="fi-FI" sz="1500" dirty="0"/>
              <a:t>: 1-2x </a:t>
            </a:r>
            <a:r>
              <a:rPr lang="fi-FI" sz="1500" dirty="0" err="1"/>
              <a:t>Pinjasol</a:t>
            </a:r>
            <a:r>
              <a:rPr lang="fi-FI" sz="1500" dirty="0"/>
              <a:t> </a:t>
            </a:r>
            <a:r>
              <a:rPr lang="fi-FI" sz="1500" dirty="0" err="1"/>
              <a:t>Color</a:t>
            </a:r>
            <a:r>
              <a:rPr lang="fi-FI" sz="1500" dirty="0"/>
              <a:t> </a:t>
            </a:r>
            <a:r>
              <a:rPr lang="fi-FI" sz="1500" dirty="0" err="1"/>
              <a:t>or</a:t>
            </a:r>
            <a:r>
              <a:rPr lang="fi-FI" sz="1500" dirty="0"/>
              <a:t> Pinja </a:t>
            </a:r>
            <a:r>
              <a:rPr lang="fi-FI" sz="1500" dirty="0" err="1"/>
              <a:t>Lasur</a:t>
            </a:r>
            <a:endParaRPr lang="fi-FI" sz="1500" dirty="0"/>
          </a:p>
          <a:p>
            <a:pPr>
              <a:buNone/>
            </a:pPr>
            <a:r>
              <a:rPr lang="fi-FI" sz="1500" dirty="0" err="1"/>
              <a:t>-Repainting</a:t>
            </a:r>
            <a:r>
              <a:rPr lang="fi-FI" sz="1500" dirty="0"/>
              <a:t> with Valtti </a:t>
            </a:r>
            <a:r>
              <a:rPr lang="fi-FI" sz="1500" dirty="0" err="1"/>
              <a:t>Color</a:t>
            </a:r>
            <a:r>
              <a:rPr lang="fi-FI" sz="1500" dirty="0"/>
              <a:t>, Valtti </a:t>
            </a:r>
            <a:r>
              <a:rPr lang="fi-FI" sz="1500" dirty="0" err="1"/>
              <a:t>Akvacolor</a:t>
            </a:r>
            <a:endParaRPr lang="fi-FI" sz="1500" dirty="0"/>
          </a:p>
          <a:p>
            <a:pPr>
              <a:buNone/>
            </a:pPr>
            <a:endParaRPr lang="fi-FI" dirty="0"/>
          </a:p>
          <a:p>
            <a:pPr>
              <a:buFontTx/>
              <a:buNone/>
            </a:pPr>
            <a:endParaRPr lang="fi-FI" sz="1600" dirty="0"/>
          </a:p>
        </p:txBody>
      </p:sp>
      <p:pic>
        <p:nvPicPr>
          <p:cNvPr id="6" name="Kuva 5" descr="C:\Users\tlakerer\AppData\Local\Microsoft\Windows\Temporary Internet Files\Content.Word\Terrace_decking_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3482752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50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b="1" dirty="0" err="1">
                <a:solidFill>
                  <a:schemeClr val="tx1"/>
                </a:solidFill>
              </a:rPr>
              <a:t>Solvent-borne</a:t>
            </a:r>
            <a:r>
              <a:rPr lang="fi-FI" sz="2400" b="1" dirty="0">
                <a:solidFill>
                  <a:schemeClr val="tx1"/>
                </a:solidFill>
              </a:rPr>
              <a:t> </a:t>
            </a:r>
            <a:r>
              <a:rPr lang="fi-FI" sz="2400" b="1" dirty="0" err="1">
                <a:solidFill>
                  <a:schemeClr val="tx1"/>
                </a:solidFill>
              </a:rPr>
              <a:t>wood</a:t>
            </a:r>
            <a:r>
              <a:rPr lang="fi-FI" sz="2400" b="1" dirty="0">
                <a:solidFill>
                  <a:schemeClr val="tx1"/>
                </a:solidFill>
              </a:rPr>
              <a:t> </a:t>
            </a:r>
            <a:r>
              <a:rPr lang="fi-FI" sz="2400" b="1" dirty="0" err="1">
                <a:solidFill>
                  <a:schemeClr val="tx1"/>
                </a:solidFill>
              </a:rPr>
              <a:t>stains</a:t>
            </a:r>
            <a:r>
              <a:rPr lang="fi-FI" sz="2400" b="1" dirty="0">
                <a:solidFill>
                  <a:schemeClr val="tx1"/>
                </a:solidFill>
              </a:rPr>
              <a:t> for </a:t>
            </a:r>
            <a:r>
              <a:rPr lang="fi-FI" sz="2400" b="1" dirty="0" err="1">
                <a:solidFill>
                  <a:schemeClr val="tx1"/>
                </a:solidFill>
              </a:rPr>
              <a:t>garden</a:t>
            </a:r>
            <a:r>
              <a:rPr lang="fi-FI" sz="2400" b="1" dirty="0">
                <a:solidFill>
                  <a:schemeClr val="tx1"/>
                </a:solidFill>
              </a:rPr>
              <a:t> </a:t>
            </a:r>
            <a:r>
              <a:rPr lang="fi-FI" sz="2400" b="1" dirty="0" err="1">
                <a:solidFill>
                  <a:schemeClr val="tx1"/>
                </a:solidFill>
              </a:rPr>
              <a:t>furniture</a:t>
            </a:r>
            <a:endParaRPr lang="fi-FI" sz="2400" b="1" dirty="0">
              <a:solidFill>
                <a:schemeClr val="tx1"/>
              </a:solidFill>
            </a:endParaRPr>
          </a:p>
        </p:txBody>
      </p:sp>
      <p:sp>
        <p:nvSpPr>
          <p:cNvPr id="17411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fi-FI" sz="1500" dirty="0"/>
          </a:p>
          <a:p>
            <a:pPr>
              <a:buFontTx/>
              <a:buNone/>
            </a:pPr>
            <a:r>
              <a:rPr lang="fi-FI" sz="1500" dirty="0" err="1"/>
              <a:t>Pinjasol</a:t>
            </a:r>
            <a:r>
              <a:rPr lang="fi-FI" sz="1500" dirty="0"/>
              <a:t> </a:t>
            </a:r>
            <a:r>
              <a:rPr lang="fi-FI" sz="1500" dirty="0" err="1"/>
              <a:t>Wax</a:t>
            </a:r>
            <a:endParaRPr lang="fi-FI" sz="1500" dirty="0"/>
          </a:p>
          <a:p>
            <a:pPr>
              <a:buFontTx/>
              <a:buNone/>
            </a:pPr>
            <a:endParaRPr lang="fi-FI" sz="1500" dirty="0"/>
          </a:p>
          <a:p>
            <a:pPr>
              <a:buFontTx/>
              <a:buNone/>
            </a:pPr>
            <a:r>
              <a:rPr lang="fi-FI" sz="1500" dirty="0" err="1"/>
              <a:t>-Especially</a:t>
            </a:r>
            <a:r>
              <a:rPr lang="fi-FI" sz="1500" dirty="0"/>
              <a:t> </a:t>
            </a:r>
            <a:r>
              <a:rPr lang="fi-FI" sz="1500" dirty="0" err="1"/>
              <a:t>suitable</a:t>
            </a:r>
            <a:r>
              <a:rPr lang="fi-FI" sz="1500" dirty="0"/>
              <a:t> for </a:t>
            </a:r>
            <a:r>
              <a:rPr lang="fi-FI" sz="1500" dirty="0" err="1"/>
              <a:t>hardwood</a:t>
            </a:r>
            <a:r>
              <a:rPr lang="fi-FI" sz="1500" dirty="0"/>
              <a:t> </a:t>
            </a:r>
            <a:r>
              <a:rPr lang="fi-FI" sz="1500" dirty="0" err="1"/>
              <a:t>like</a:t>
            </a:r>
            <a:r>
              <a:rPr lang="fi-FI" sz="1500" dirty="0"/>
              <a:t> </a:t>
            </a:r>
            <a:r>
              <a:rPr lang="fi-FI" sz="1500" dirty="0" err="1"/>
              <a:t>oak</a:t>
            </a:r>
            <a:r>
              <a:rPr lang="fi-FI" sz="1500" dirty="0"/>
              <a:t>, </a:t>
            </a:r>
            <a:r>
              <a:rPr lang="fi-FI" sz="1500" dirty="0" err="1"/>
              <a:t>akacia</a:t>
            </a:r>
            <a:endParaRPr lang="fi-FI" sz="1500" dirty="0"/>
          </a:p>
          <a:p>
            <a:pPr>
              <a:buFontTx/>
              <a:buNone/>
            </a:pPr>
            <a:r>
              <a:rPr lang="fi-FI" sz="1500" dirty="0"/>
              <a:t>-11 </a:t>
            </a:r>
            <a:r>
              <a:rPr lang="fi-FI" sz="1500" dirty="0" err="1"/>
              <a:t>ready</a:t>
            </a:r>
            <a:r>
              <a:rPr lang="fi-FI" sz="1500" dirty="0"/>
              <a:t> made </a:t>
            </a:r>
            <a:r>
              <a:rPr lang="fi-FI" sz="1500" dirty="0" err="1"/>
              <a:t>colors</a:t>
            </a:r>
            <a:endParaRPr lang="fi-FI" sz="1500" dirty="0"/>
          </a:p>
          <a:p>
            <a:pPr>
              <a:buFontTx/>
              <a:buNone/>
            </a:pPr>
            <a:r>
              <a:rPr lang="fi-FI" sz="1500" dirty="0" err="1"/>
              <a:t>-Solid</a:t>
            </a:r>
            <a:r>
              <a:rPr lang="fi-FI" sz="1500" dirty="0"/>
              <a:t> </a:t>
            </a:r>
            <a:r>
              <a:rPr lang="fi-FI" sz="1500" dirty="0" err="1"/>
              <a:t>content</a:t>
            </a:r>
            <a:r>
              <a:rPr lang="fi-FI" sz="1500" dirty="0"/>
              <a:t> </a:t>
            </a:r>
            <a:r>
              <a:rPr lang="fi-FI" sz="1500" dirty="0" err="1"/>
              <a:t>about</a:t>
            </a:r>
            <a:r>
              <a:rPr lang="fi-FI" sz="1500" dirty="0"/>
              <a:t> 18 </a:t>
            </a:r>
            <a:r>
              <a:rPr lang="fi-FI" sz="1500" dirty="0" err="1"/>
              <a:t>vol-</a:t>
            </a:r>
            <a:r>
              <a:rPr lang="fi-FI" sz="1500" dirty="0"/>
              <a:t>% </a:t>
            </a:r>
          </a:p>
          <a:p>
            <a:pPr>
              <a:buFontTx/>
              <a:buNone/>
            </a:pPr>
            <a:r>
              <a:rPr lang="fi-FI" sz="1500" dirty="0" err="1"/>
              <a:t>-Fast</a:t>
            </a:r>
            <a:r>
              <a:rPr lang="fi-FI" sz="1500" dirty="0"/>
              <a:t> </a:t>
            </a:r>
            <a:r>
              <a:rPr lang="fi-FI" sz="1500" dirty="0" err="1"/>
              <a:t>drying</a:t>
            </a:r>
            <a:r>
              <a:rPr lang="fi-FI" sz="1500" dirty="0"/>
              <a:t> and </a:t>
            </a:r>
            <a:r>
              <a:rPr lang="fi-FI" sz="1500" dirty="0" err="1"/>
              <a:t>less</a:t>
            </a:r>
            <a:r>
              <a:rPr lang="fi-FI" sz="1500" dirty="0"/>
              <a:t> </a:t>
            </a:r>
            <a:r>
              <a:rPr lang="fi-FI" sz="1500" dirty="0" err="1"/>
              <a:t>smelling</a:t>
            </a:r>
            <a:endParaRPr lang="fi-FI" sz="1500" dirty="0"/>
          </a:p>
          <a:p>
            <a:pPr>
              <a:buFontTx/>
              <a:buNone/>
            </a:pPr>
            <a:r>
              <a:rPr lang="fi-FI" sz="1500" dirty="0" err="1"/>
              <a:t>-Smooth</a:t>
            </a:r>
            <a:r>
              <a:rPr lang="fi-FI" sz="1500" dirty="0"/>
              <a:t> and </a:t>
            </a:r>
            <a:r>
              <a:rPr lang="fi-FI" sz="1500" dirty="0" err="1"/>
              <a:t>silky</a:t>
            </a:r>
            <a:r>
              <a:rPr lang="fi-FI" sz="1500" dirty="0"/>
              <a:t> </a:t>
            </a:r>
            <a:r>
              <a:rPr lang="fi-FI" sz="1500" dirty="0" err="1"/>
              <a:t>surface</a:t>
            </a:r>
            <a:r>
              <a:rPr lang="fi-FI" sz="1500" dirty="0"/>
              <a:t> </a:t>
            </a:r>
          </a:p>
          <a:p>
            <a:pPr>
              <a:buNone/>
            </a:pPr>
            <a:r>
              <a:rPr lang="fi-FI" sz="1500" dirty="0" err="1"/>
              <a:t>-Spraying</a:t>
            </a:r>
            <a:r>
              <a:rPr lang="fi-FI" sz="1500" dirty="0"/>
              <a:t>, </a:t>
            </a:r>
            <a:r>
              <a:rPr lang="fi-FI" sz="1500" dirty="0" err="1"/>
              <a:t>dipping</a:t>
            </a:r>
            <a:r>
              <a:rPr lang="fi-FI" sz="1500" dirty="0"/>
              <a:t> and </a:t>
            </a:r>
            <a:r>
              <a:rPr lang="fi-FI" sz="1500" dirty="0" err="1"/>
              <a:t>brushing</a:t>
            </a:r>
            <a:r>
              <a:rPr lang="fi-FI" sz="1500" dirty="0"/>
              <a:t> </a:t>
            </a:r>
            <a:r>
              <a:rPr lang="fi-FI" sz="1500" dirty="0" err="1"/>
              <a:t>application</a:t>
            </a:r>
            <a:endParaRPr lang="fi-FI" sz="1500" dirty="0"/>
          </a:p>
          <a:p>
            <a:pPr>
              <a:buNone/>
            </a:pPr>
            <a:endParaRPr lang="fi-FI" sz="1500" dirty="0"/>
          </a:p>
          <a:p>
            <a:pPr>
              <a:buNone/>
            </a:pPr>
            <a:r>
              <a:rPr lang="fi-FI" sz="1500" dirty="0" err="1"/>
              <a:t>-Application</a:t>
            </a:r>
            <a:r>
              <a:rPr lang="fi-FI" sz="1500" dirty="0"/>
              <a:t>: 1-2x </a:t>
            </a:r>
            <a:r>
              <a:rPr lang="fi-FI" sz="1500" dirty="0" err="1"/>
              <a:t>Pinjasol</a:t>
            </a:r>
            <a:r>
              <a:rPr lang="fi-FI" sz="1500" dirty="0"/>
              <a:t> </a:t>
            </a:r>
            <a:r>
              <a:rPr lang="fi-FI" sz="1500" dirty="0" err="1"/>
              <a:t>Wax</a:t>
            </a:r>
            <a:endParaRPr lang="fi-FI" sz="1500" dirty="0"/>
          </a:p>
          <a:p>
            <a:pPr>
              <a:buNone/>
            </a:pPr>
            <a:r>
              <a:rPr lang="fi-FI" sz="1500" dirty="0" err="1"/>
              <a:t>-Repainting</a:t>
            </a:r>
            <a:r>
              <a:rPr lang="fi-FI" sz="1500" dirty="0"/>
              <a:t> with Valtti </a:t>
            </a:r>
            <a:r>
              <a:rPr lang="fi-FI" sz="1500" dirty="0" err="1"/>
              <a:t>Color</a:t>
            </a:r>
            <a:r>
              <a:rPr lang="fi-FI" sz="1500" dirty="0"/>
              <a:t>, Valtti </a:t>
            </a:r>
            <a:r>
              <a:rPr lang="fi-FI" sz="1500" dirty="0" err="1"/>
              <a:t>Akvacolor</a:t>
            </a:r>
            <a:endParaRPr lang="fi-FI" sz="1500" dirty="0"/>
          </a:p>
          <a:p>
            <a:pPr>
              <a:buNone/>
            </a:pPr>
            <a:endParaRPr lang="fi-FI" dirty="0"/>
          </a:p>
          <a:p>
            <a:pPr>
              <a:buFontTx/>
              <a:buNone/>
            </a:pPr>
            <a:endParaRPr lang="fi-FI" sz="1600" dirty="0"/>
          </a:p>
        </p:txBody>
      </p:sp>
      <p:pic>
        <p:nvPicPr>
          <p:cNvPr id="6" name="Kuva 5" descr="C:\Users\tlakerer\AppData\Local\Microsoft\Windows\Temporary Internet Files\Content.Word\Terrace_decking_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3240360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7144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 err="1">
                <a:solidFill>
                  <a:schemeClr val="tx1"/>
                </a:solidFill>
              </a:rPr>
              <a:t>Water-borne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lacquers</a:t>
            </a:r>
            <a:r>
              <a:rPr lang="fi-FI" sz="2400" dirty="0">
                <a:solidFill>
                  <a:schemeClr val="tx1"/>
                </a:solidFill>
              </a:rPr>
              <a:t> for </a:t>
            </a:r>
            <a:r>
              <a:rPr lang="fi-FI" sz="2400" dirty="0" err="1">
                <a:solidFill>
                  <a:schemeClr val="tx1"/>
                </a:solidFill>
              </a:rPr>
              <a:t>garden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furniture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2048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fi-FI" sz="1800" dirty="0"/>
          </a:p>
          <a:p>
            <a:pPr>
              <a:buFontTx/>
              <a:buNone/>
            </a:pPr>
            <a:r>
              <a:rPr lang="fi-FI" sz="1500" dirty="0">
                <a:latin typeface="Arial" panose="020B0604020202020204" pitchFamily="34" charset="0"/>
                <a:cs typeface="Arial" panose="020B0604020202020204" pitchFamily="34" charset="0"/>
              </a:rPr>
              <a:t>Pinja Wood </a:t>
            </a:r>
            <a:r>
              <a:rPr lang="fi-FI" sz="1500" dirty="0" err="1">
                <a:latin typeface="Arial" panose="020B0604020202020204" pitchFamily="34" charset="0"/>
                <a:cs typeface="Arial" panose="020B0604020202020204" pitchFamily="34" charset="0"/>
              </a:rPr>
              <a:t>Stain</a:t>
            </a:r>
            <a:endParaRPr lang="fi-FI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fi-FI" sz="1500" dirty="0" err="1">
                <a:latin typeface="Arial" panose="020B0604020202020204" pitchFamily="34" charset="0"/>
                <a:cs typeface="Arial" panose="020B0604020202020204" pitchFamily="34" charset="0"/>
              </a:rPr>
              <a:t>-Water-borne</a:t>
            </a:r>
            <a:r>
              <a:rPr lang="fi-FI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500" dirty="0" err="1">
                <a:latin typeface="Arial" panose="020B0604020202020204" pitchFamily="34" charset="0"/>
                <a:cs typeface="Arial" panose="020B0604020202020204" pitchFamily="34" charset="0"/>
              </a:rPr>
              <a:t>tintable</a:t>
            </a:r>
            <a:r>
              <a:rPr lang="fi-FI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500" dirty="0" err="1">
                <a:latin typeface="Arial" panose="020B0604020202020204" pitchFamily="34" charset="0"/>
                <a:cs typeface="Arial" panose="020B0604020202020204" pitchFamily="34" charset="0"/>
              </a:rPr>
              <a:t>wood</a:t>
            </a:r>
            <a:r>
              <a:rPr lang="fi-FI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500" dirty="0" err="1">
                <a:latin typeface="Arial" panose="020B0604020202020204" pitchFamily="34" charset="0"/>
                <a:cs typeface="Arial" panose="020B0604020202020204" pitchFamily="34" charset="0"/>
              </a:rPr>
              <a:t>stain</a:t>
            </a:r>
            <a:endParaRPr lang="fi-FI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fi-FI" sz="1500" dirty="0" err="1">
                <a:latin typeface="Arial" panose="020B0604020202020204" pitchFamily="34" charset="0"/>
                <a:cs typeface="Arial" panose="020B0604020202020204" pitchFamily="34" charset="0"/>
              </a:rPr>
              <a:t>-First</a:t>
            </a:r>
            <a:r>
              <a:rPr lang="fi-FI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500" dirty="0" err="1"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r>
              <a:rPr lang="fi-FI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1500" dirty="0" err="1">
                <a:latin typeface="Arial" panose="020B0604020202020204" pitchFamily="34" charset="0"/>
                <a:cs typeface="Arial" panose="020B0604020202020204" pitchFamily="34" charset="0"/>
              </a:rPr>
              <a:t>colouring</a:t>
            </a:r>
            <a:r>
              <a:rPr lang="fi-FI" sz="15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fi-FI" sz="1500" dirty="0" err="1">
                <a:latin typeface="Arial" panose="020B0604020202020204" pitchFamily="34" charset="0"/>
                <a:cs typeface="Arial" panose="020B0604020202020204" pitchFamily="34" charset="0"/>
              </a:rPr>
              <a:t>wood</a:t>
            </a:r>
            <a:endParaRPr lang="fi-FI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fi-FI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fi-FI" sz="1500" dirty="0" err="1">
                <a:latin typeface="Arial" panose="020B0604020202020204" pitchFamily="34" charset="0"/>
                <a:cs typeface="Arial" panose="020B0604020202020204" pitchFamily="34" charset="0"/>
              </a:rPr>
              <a:t>Pinjalac</a:t>
            </a:r>
            <a:r>
              <a:rPr lang="fi-FI" sz="1500" dirty="0">
                <a:latin typeface="Arial" panose="020B0604020202020204" pitchFamily="34" charset="0"/>
                <a:cs typeface="Arial" panose="020B0604020202020204" pitchFamily="34" charset="0"/>
              </a:rPr>
              <a:t> HB</a:t>
            </a:r>
          </a:p>
          <a:p>
            <a:pPr>
              <a:buFontTx/>
              <a:buNone/>
            </a:pPr>
            <a:r>
              <a:rPr lang="fi-FI" sz="1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i-FI" sz="1500" dirty="0" err="1">
                <a:latin typeface="Arial" panose="020B0604020202020204" pitchFamily="34" charset="0"/>
                <a:cs typeface="Arial" panose="020B0604020202020204" pitchFamily="34" charset="0"/>
              </a:rPr>
              <a:t>-Very</a:t>
            </a:r>
            <a:r>
              <a:rPr lang="fi-FI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500" dirty="0" err="1">
                <a:latin typeface="Arial" panose="020B0604020202020204" pitchFamily="34" charset="0"/>
                <a:cs typeface="Arial" panose="020B0604020202020204" pitchFamily="34" charset="0"/>
              </a:rPr>
              <a:t>thixotropic</a:t>
            </a:r>
            <a:r>
              <a:rPr lang="fi-FI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500" dirty="0" err="1">
                <a:latin typeface="Arial" panose="020B0604020202020204" pitchFamily="34" charset="0"/>
                <a:cs typeface="Arial" panose="020B0604020202020204" pitchFamily="34" charset="0"/>
              </a:rPr>
              <a:t>lacquer</a:t>
            </a:r>
            <a:endParaRPr lang="fi-FI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fi-FI" sz="1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i-FI" sz="1500" dirty="0" err="1">
                <a:latin typeface="Arial" panose="020B0604020202020204" pitchFamily="34" charset="0"/>
                <a:cs typeface="Arial" panose="020B0604020202020204" pitchFamily="34" charset="0"/>
              </a:rPr>
              <a:t>-Tinting</a:t>
            </a:r>
            <a:r>
              <a:rPr lang="fi-FI" sz="1500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fi-FI" sz="1500" dirty="0" err="1">
                <a:latin typeface="Arial" panose="020B0604020202020204" pitchFamily="34" charset="0"/>
                <a:cs typeface="Arial" panose="020B0604020202020204" pitchFamily="34" charset="0"/>
              </a:rPr>
              <a:t>Akvi</a:t>
            </a:r>
            <a:r>
              <a:rPr lang="fi-FI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500" dirty="0" err="1">
                <a:latin typeface="Arial" panose="020B0604020202020204" pitchFamily="34" charset="0"/>
                <a:cs typeface="Arial" panose="020B0604020202020204" pitchFamily="34" charset="0"/>
              </a:rPr>
              <a:t>Tone</a:t>
            </a:r>
            <a:r>
              <a:rPr lang="fi-FI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500" dirty="0" err="1">
                <a:latin typeface="Arial" panose="020B0604020202020204" pitchFamily="34" charset="0"/>
                <a:cs typeface="Arial" panose="020B0604020202020204" pitchFamily="34" charset="0"/>
              </a:rPr>
              <a:t>colorants</a:t>
            </a:r>
            <a:endParaRPr lang="fi-FI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fi-FI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None/>
            </a:pPr>
            <a:r>
              <a:rPr lang="fi-FI" sz="1500" dirty="0" err="1">
                <a:latin typeface="Arial" panose="020B0604020202020204" pitchFamily="34" charset="0"/>
                <a:cs typeface="Arial" panose="020B0604020202020204" pitchFamily="34" charset="0"/>
              </a:rPr>
              <a:t>Pinjalac</a:t>
            </a:r>
            <a:r>
              <a:rPr lang="fi-FI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500" dirty="0" err="1"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  <a:r>
              <a:rPr lang="fi-FI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500" dirty="0" err="1">
                <a:latin typeface="Arial" panose="020B0604020202020204" pitchFamily="34" charset="0"/>
                <a:cs typeface="Arial" panose="020B0604020202020204" pitchFamily="34" charset="0"/>
              </a:rPr>
              <a:t>Dipp</a:t>
            </a:r>
            <a:endParaRPr lang="fi-FI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fi-FI" sz="1500" dirty="0" err="1">
                <a:latin typeface="Arial" panose="020B0604020202020204" pitchFamily="34" charset="0"/>
                <a:cs typeface="Arial" panose="020B0604020202020204" pitchFamily="34" charset="0"/>
              </a:rPr>
              <a:t>-For</a:t>
            </a:r>
            <a:r>
              <a:rPr lang="fi-FI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500" dirty="0" err="1">
                <a:latin typeface="Arial" panose="020B0604020202020204" pitchFamily="34" charset="0"/>
                <a:cs typeface="Arial" panose="020B0604020202020204" pitchFamily="34" charset="0"/>
              </a:rPr>
              <a:t>dipping</a:t>
            </a:r>
            <a:r>
              <a:rPr lang="fi-FI" sz="15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sz="1500" dirty="0" err="1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fi-FI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500" dirty="0" err="1">
                <a:latin typeface="Arial" panose="020B0604020202020204" pitchFamily="34" charset="0"/>
                <a:cs typeface="Arial" panose="020B0604020202020204" pitchFamily="34" charset="0"/>
              </a:rPr>
              <a:t>coating</a:t>
            </a:r>
            <a:r>
              <a:rPr lang="fi-FI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500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fi-FI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fi-FI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fi-FI" sz="1500" dirty="0" err="1">
                <a:latin typeface="Arial" panose="020B0604020202020204" pitchFamily="34" charset="0"/>
                <a:cs typeface="Arial" panose="020B0604020202020204" pitchFamily="34" charset="0"/>
              </a:rPr>
              <a:t>Relacquering</a:t>
            </a:r>
            <a:r>
              <a:rPr lang="fi-FI" sz="1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i-FI" sz="1500" dirty="0" err="1">
                <a:latin typeface="Arial" panose="020B0604020202020204" pitchFamily="34" charset="0"/>
                <a:cs typeface="Arial" panose="020B0604020202020204" pitchFamily="34" charset="0"/>
              </a:rPr>
              <a:t>Unica</a:t>
            </a:r>
            <a:r>
              <a:rPr lang="fi-FI" sz="1500" dirty="0">
                <a:latin typeface="Arial" panose="020B0604020202020204" pitchFamily="34" charset="0"/>
                <a:cs typeface="Arial" panose="020B0604020202020204" pitchFamily="34" charset="0"/>
              </a:rPr>
              <a:t> Super </a:t>
            </a:r>
            <a:r>
              <a:rPr lang="fi-FI" sz="15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fi-FI" sz="1500" dirty="0">
                <a:latin typeface="Arial" panose="020B0604020202020204" pitchFamily="34" charset="0"/>
                <a:cs typeface="Arial" panose="020B0604020202020204" pitchFamily="34" charset="0"/>
              </a:rPr>
              <a:t> Merit Jahti</a:t>
            </a:r>
          </a:p>
        </p:txBody>
      </p:sp>
      <p:pic>
        <p:nvPicPr>
          <p:cNvPr id="6" name="Kuva 5" descr="C:\Users\tlakerer\AppData\Local\Microsoft\Windows\Temporary Internet Files\Content.Word\Garden_furniture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3816424" cy="2713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219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 err="1">
                <a:solidFill>
                  <a:schemeClr val="tx1"/>
                </a:solidFill>
              </a:rPr>
              <a:t>Typical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lacquer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systems</a:t>
            </a:r>
            <a:r>
              <a:rPr lang="fi-FI" sz="2400" dirty="0">
                <a:solidFill>
                  <a:schemeClr val="tx1"/>
                </a:solidFill>
              </a:rPr>
              <a:t> for </a:t>
            </a:r>
            <a:r>
              <a:rPr lang="fi-FI" sz="2400" dirty="0" err="1">
                <a:solidFill>
                  <a:schemeClr val="tx1"/>
                </a:solidFill>
              </a:rPr>
              <a:t>garden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furniture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07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dirty="0"/>
              <a:t>3 </a:t>
            </a:r>
            <a:r>
              <a:rPr lang="fi-FI" sz="1400" dirty="0" err="1"/>
              <a:t>-layer</a:t>
            </a:r>
            <a:r>
              <a:rPr lang="fi-FI" sz="1400" dirty="0"/>
              <a:t> </a:t>
            </a:r>
            <a:r>
              <a:rPr lang="fi-FI" sz="1400" dirty="0" err="1"/>
              <a:t>system</a:t>
            </a:r>
            <a:endParaRPr lang="fi-FI" sz="1400" dirty="0"/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1x Pinja Wood </a:t>
            </a:r>
            <a:r>
              <a:rPr lang="fi-FI" sz="1400" dirty="0" err="1"/>
              <a:t>Stain</a:t>
            </a:r>
            <a:r>
              <a:rPr lang="fi-FI" sz="1400" dirty="0"/>
              <a:t>       </a:t>
            </a:r>
          </a:p>
          <a:p>
            <a:pPr>
              <a:buFontTx/>
              <a:buNone/>
            </a:pPr>
            <a:r>
              <a:rPr lang="fi-FI" sz="1400" dirty="0"/>
              <a:t>2x </a:t>
            </a:r>
            <a:r>
              <a:rPr lang="fi-FI" sz="1400" dirty="0" err="1"/>
              <a:t>Pinjalac</a:t>
            </a:r>
            <a:r>
              <a:rPr lang="fi-FI" sz="1400" dirty="0"/>
              <a:t> HB               </a:t>
            </a:r>
          </a:p>
          <a:p>
            <a:pPr marL="0" indent="0">
              <a:buNone/>
            </a:pPr>
            <a:endParaRPr lang="fi-FI" sz="1400" dirty="0"/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r>
              <a:rPr lang="fi-FI" sz="1400" dirty="0" err="1"/>
              <a:t>Dipping</a:t>
            </a:r>
            <a:r>
              <a:rPr lang="fi-FI" sz="1400" dirty="0"/>
              <a:t> </a:t>
            </a:r>
            <a:r>
              <a:rPr lang="fi-FI" sz="1400" dirty="0" err="1"/>
              <a:t>or</a:t>
            </a:r>
            <a:r>
              <a:rPr lang="fi-FI" sz="1400" dirty="0"/>
              <a:t> </a:t>
            </a:r>
            <a:r>
              <a:rPr lang="fi-FI" sz="1400" dirty="0" err="1"/>
              <a:t>flow</a:t>
            </a:r>
            <a:r>
              <a:rPr lang="fi-FI" sz="1400" dirty="0"/>
              <a:t> </a:t>
            </a:r>
            <a:r>
              <a:rPr lang="fi-FI" sz="1400" dirty="0" err="1"/>
              <a:t>coating</a:t>
            </a:r>
            <a:r>
              <a:rPr lang="fi-FI" sz="1400" dirty="0"/>
              <a:t> </a:t>
            </a:r>
            <a:r>
              <a:rPr lang="fi-FI" sz="1400" dirty="0" err="1"/>
              <a:t>systems</a:t>
            </a:r>
            <a:endParaRPr lang="fi-FI" sz="1400" dirty="0"/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2x </a:t>
            </a:r>
            <a:r>
              <a:rPr lang="fi-FI" sz="1400" dirty="0" err="1"/>
              <a:t>Pinjalac</a:t>
            </a:r>
            <a:r>
              <a:rPr lang="fi-FI" sz="1400" dirty="0"/>
              <a:t> </a:t>
            </a:r>
            <a:r>
              <a:rPr lang="fi-FI" sz="1400" dirty="0" err="1"/>
              <a:t>Solid</a:t>
            </a:r>
            <a:r>
              <a:rPr lang="fi-FI" sz="1400" dirty="0"/>
              <a:t> </a:t>
            </a:r>
            <a:r>
              <a:rPr lang="fi-FI" sz="1400" dirty="0" err="1"/>
              <a:t>Dipp</a:t>
            </a:r>
            <a:endParaRPr lang="fi-FI" sz="1400" dirty="0"/>
          </a:p>
          <a:p>
            <a:pPr>
              <a:buFontTx/>
              <a:buNone/>
            </a:pPr>
            <a:endParaRPr lang="fi-FI" sz="1400" dirty="0"/>
          </a:p>
          <a:p>
            <a:r>
              <a:rPr lang="fi-FI" sz="1400" dirty="0"/>
              <a:t>1x Pinja Wood </a:t>
            </a:r>
            <a:r>
              <a:rPr lang="fi-FI" sz="1400" dirty="0" err="1"/>
              <a:t>Stain</a:t>
            </a:r>
            <a:r>
              <a:rPr lang="fi-FI" sz="1400" dirty="0"/>
              <a:t>       </a:t>
            </a:r>
          </a:p>
          <a:p>
            <a:r>
              <a:rPr lang="fi-FI" sz="1400" dirty="0"/>
              <a:t>2x </a:t>
            </a:r>
            <a:r>
              <a:rPr lang="fi-FI" sz="1400" dirty="0" err="1"/>
              <a:t>Pinjalac</a:t>
            </a:r>
            <a:r>
              <a:rPr lang="fi-FI" sz="1400" dirty="0"/>
              <a:t> </a:t>
            </a:r>
            <a:r>
              <a:rPr lang="fi-FI" sz="1400" dirty="0" err="1"/>
              <a:t>Solid</a:t>
            </a:r>
            <a:r>
              <a:rPr lang="fi-FI" sz="1400" dirty="0"/>
              <a:t> </a:t>
            </a:r>
            <a:r>
              <a:rPr lang="fi-FI" sz="1400" dirty="0" err="1"/>
              <a:t>Dipp</a:t>
            </a:r>
            <a:r>
              <a:rPr lang="fi-FI" sz="1400" dirty="0"/>
              <a:t>               </a:t>
            </a:r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	</a:t>
            </a:r>
          </a:p>
        </p:txBody>
      </p:sp>
      <p:pic>
        <p:nvPicPr>
          <p:cNvPr id="4" name="il_fi" descr="http://www.globalplant.it/flash/home/spot/prodotti/004/p004_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7904" y="1988840"/>
            <a:ext cx="4129424" cy="33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4861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 err="1">
                <a:solidFill>
                  <a:schemeClr val="tx1"/>
                </a:solidFill>
              </a:rPr>
              <a:t>Solvent-borne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lacquer</a:t>
            </a:r>
            <a:r>
              <a:rPr lang="fi-FI" sz="2400" dirty="0">
                <a:solidFill>
                  <a:schemeClr val="tx1"/>
                </a:solidFill>
              </a:rPr>
              <a:t>  </a:t>
            </a:r>
            <a:r>
              <a:rPr lang="fi-FI" sz="2400" dirty="0" err="1">
                <a:solidFill>
                  <a:schemeClr val="tx1"/>
                </a:solidFill>
              </a:rPr>
              <a:t>system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600" dirty="0" err="1"/>
              <a:t>Pinjasol</a:t>
            </a:r>
            <a:r>
              <a:rPr lang="fi-FI" sz="1600" dirty="0"/>
              <a:t> </a:t>
            </a:r>
            <a:r>
              <a:rPr lang="fi-FI" sz="1600" dirty="0" err="1"/>
              <a:t>Color</a:t>
            </a:r>
            <a:endParaRPr lang="fi-FI" sz="1600" dirty="0"/>
          </a:p>
          <a:p>
            <a:pPr marL="0" indent="0">
              <a:buNone/>
            </a:pPr>
            <a:r>
              <a:rPr lang="fi-FI" sz="1600" dirty="0"/>
              <a:t>	</a:t>
            </a:r>
            <a:r>
              <a:rPr lang="fi-FI" sz="1600" dirty="0" err="1"/>
              <a:t>-Solvent</a:t>
            </a:r>
            <a:r>
              <a:rPr lang="fi-FI" sz="1600" dirty="0"/>
              <a:t> </a:t>
            </a:r>
            <a:r>
              <a:rPr lang="fi-FI" sz="1600" dirty="0" err="1"/>
              <a:t>borne</a:t>
            </a:r>
            <a:r>
              <a:rPr lang="fi-FI" sz="1600" dirty="0"/>
              <a:t> </a:t>
            </a:r>
            <a:r>
              <a:rPr lang="fi-FI" sz="1600" dirty="0" err="1"/>
              <a:t>wood</a:t>
            </a:r>
            <a:r>
              <a:rPr lang="fi-FI" sz="1600" dirty="0"/>
              <a:t> </a:t>
            </a:r>
            <a:r>
              <a:rPr lang="fi-FI" sz="1600" dirty="0" err="1"/>
              <a:t>stain</a:t>
            </a:r>
            <a:endParaRPr lang="fi-FI" sz="1600" dirty="0"/>
          </a:p>
          <a:p>
            <a:endParaRPr lang="fi-FI" sz="1600" dirty="0"/>
          </a:p>
          <a:p>
            <a:r>
              <a:rPr lang="fi-FI" sz="1600" dirty="0"/>
              <a:t>Merit Jahti 20, 80</a:t>
            </a:r>
          </a:p>
          <a:p>
            <a:pPr marL="0" indent="0">
              <a:buNone/>
            </a:pPr>
            <a:r>
              <a:rPr lang="fi-FI" sz="1600" dirty="0"/>
              <a:t>	-1-component </a:t>
            </a:r>
            <a:r>
              <a:rPr lang="fi-FI" sz="1600" dirty="0" err="1"/>
              <a:t>polyurethane</a:t>
            </a:r>
            <a:r>
              <a:rPr lang="fi-FI" sz="1600" dirty="0"/>
              <a:t> </a:t>
            </a:r>
            <a:r>
              <a:rPr lang="fi-FI" sz="1600" dirty="0" err="1"/>
              <a:t>lacquer</a:t>
            </a:r>
            <a:endParaRPr lang="fi-FI" sz="1600" dirty="0"/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 err="1"/>
              <a:t>Typical</a:t>
            </a:r>
            <a:r>
              <a:rPr lang="fi-FI" sz="1600" dirty="0"/>
              <a:t> </a:t>
            </a:r>
            <a:r>
              <a:rPr lang="fi-FI" sz="1600" dirty="0" err="1"/>
              <a:t>lacquer</a:t>
            </a:r>
            <a:r>
              <a:rPr lang="fi-FI" sz="1600" dirty="0"/>
              <a:t> </a:t>
            </a:r>
            <a:r>
              <a:rPr lang="fi-FI" sz="1600" dirty="0" err="1"/>
              <a:t>system</a:t>
            </a:r>
            <a:endParaRPr lang="fi-FI" sz="1600" dirty="0"/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1x </a:t>
            </a:r>
            <a:r>
              <a:rPr lang="fi-FI" sz="1600" dirty="0" err="1"/>
              <a:t>Pinjasol</a:t>
            </a:r>
            <a:r>
              <a:rPr lang="fi-FI" sz="1600" dirty="0"/>
              <a:t> </a:t>
            </a:r>
            <a:r>
              <a:rPr lang="fi-FI" sz="1600" dirty="0" err="1"/>
              <a:t>Color</a:t>
            </a:r>
            <a:r>
              <a:rPr lang="fi-FI" sz="1600" dirty="0"/>
              <a:t> </a:t>
            </a:r>
            <a:r>
              <a:rPr lang="fi-FI" sz="1600" dirty="0" err="1"/>
              <a:t>tinted</a:t>
            </a:r>
            <a:endParaRPr lang="fi-FI" sz="1600" dirty="0"/>
          </a:p>
          <a:p>
            <a:pPr marL="0" indent="0">
              <a:buNone/>
            </a:pPr>
            <a:r>
              <a:rPr lang="fi-FI" sz="1600" dirty="0"/>
              <a:t>1-2x Merit Jahti </a:t>
            </a:r>
            <a:r>
              <a:rPr lang="fi-FI" sz="1600" dirty="0" err="1"/>
              <a:t>tinted</a:t>
            </a:r>
            <a:endParaRPr lang="fi-FI" sz="1600" dirty="0"/>
          </a:p>
        </p:txBody>
      </p:sp>
      <p:pic>
        <p:nvPicPr>
          <p:cNvPr id="5" name="Kuva 4" descr="C:\Users\tlakerer\AppData\Local\Microsoft\Windows\Temporary Internet Files\Content.Word\Garden_furnitur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4130824" cy="2425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4779030"/>
      </p:ext>
    </p:extLst>
  </p:cSld>
  <p:clrMapOvr>
    <a:masterClrMapping/>
  </p:clrMapOvr>
</p:sld>
</file>

<file path=ppt/theme/theme1.xml><?xml version="1.0" encoding="utf-8"?>
<a:theme xmlns:a="http://schemas.openxmlformats.org/drawingml/2006/main" name="TikkurilaTheme">
  <a:themeElements>
    <a:clrScheme name="Tikkurila">
      <a:dk1>
        <a:sysClr val="windowText" lastClr="000000"/>
      </a:dk1>
      <a:lt1>
        <a:sysClr val="window" lastClr="FFFFFF"/>
      </a:lt1>
      <a:dk2>
        <a:srgbClr val="717171"/>
      </a:dk2>
      <a:lt2>
        <a:srgbClr val="F2F2F2"/>
      </a:lt2>
      <a:accent1>
        <a:srgbClr val="F3A60D"/>
      </a:accent1>
      <a:accent2>
        <a:srgbClr val="18BADA"/>
      </a:accent2>
      <a:accent3>
        <a:srgbClr val="77C618"/>
      </a:accent3>
      <a:accent4>
        <a:srgbClr val="955192"/>
      </a:accent4>
      <a:accent5>
        <a:srgbClr val="CAD90D"/>
      </a:accent5>
      <a:accent6>
        <a:srgbClr val="4095A6"/>
      </a:accent6>
      <a:hlink>
        <a:srgbClr val="18BADA"/>
      </a:hlink>
      <a:folHlink>
        <a:srgbClr val="4095A6"/>
      </a:folHlink>
    </a:clrScheme>
    <a:fontScheme name="Tikkuri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ikkurilaTheme" id="{70AE119F-EA79-4F91-A3F6-BB511E2A12E9}" vid="{F1CD1D28-7CDF-42E4-A5B3-F2463F3FDA5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5341C561EE7B4CAFAAB530738E490D" ma:contentTypeVersion="0" ma:contentTypeDescription="Create a new document." ma:contentTypeScope="" ma:versionID="0608ee4e07947ac587766218ac32431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9A9A32-18AF-4017-8660-F95FB83C499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74118E7-120C-460B-9F30-EF202C408A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D8814F0-D3DC-4B98-AC4D-3914BB4B78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2465</TotalTime>
  <Words>504</Words>
  <Application>Microsoft Office PowerPoint</Application>
  <PresentationFormat>Näytössä katseltava diaesitys (4:3)</PresentationFormat>
  <Paragraphs>200</Paragraphs>
  <Slides>19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MS PGothic</vt:lpstr>
      <vt:lpstr>Arial</vt:lpstr>
      <vt:lpstr>Calibri</vt:lpstr>
      <vt:lpstr>TikkurilaTheme</vt:lpstr>
      <vt:lpstr>Systems for garden furniture</vt:lpstr>
      <vt:lpstr>Water-borne wood stains for garden furniture </vt:lpstr>
      <vt:lpstr>Water-borne oils for garden furniture</vt:lpstr>
      <vt:lpstr>NEW Pinja Color Plus –woodstain which has long maintanance time</vt:lpstr>
      <vt:lpstr>Solvent-borne wood stains for garden furniture</vt:lpstr>
      <vt:lpstr>Solvent-borne wood stains for garden furniture</vt:lpstr>
      <vt:lpstr>Water-borne lacquers for garden furniture</vt:lpstr>
      <vt:lpstr>Typical lacquer systems for garden furniture </vt:lpstr>
      <vt:lpstr>Solvent-borne lacquer  system</vt:lpstr>
      <vt:lpstr>Water-borne paints for garden furniture</vt:lpstr>
      <vt:lpstr>Typical paint systems</vt:lpstr>
      <vt:lpstr>Typical paint systems</vt:lpstr>
      <vt:lpstr>    Production of garden furniture:          </vt:lpstr>
      <vt:lpstr>      Assembling, gluening</vt:lpstr>
      <vt:lpstr>      Sanding</vt:lpstr>
      <vt:lpstr>       Spraying</vt:lpstr>
      <vt:lpstr>      Dipping</vt:lpstr>
      <vt:lpstr>       Drying</vt:lpstr>
      <vt:lpstr>Flow coat painting video</vt:lpstr>
    </vt:vector>
  </TitlesOfParts>
  <Company>Tikkurila Oyj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Keränen Erkki</dc:creator>
  <cp:lastModifiedBy>Keränen Erkki</cp:lastModifiedBy>
  <cp:revision>60</cp:revision>
  <dcterms:created xsi:type="dcterms:W3CDTF">2015-01-14T06:12:04Z</dcterms:created>
  <dcterms:modified xsi:type="dcterms:W3CDTF">2017-11-09T11:56:19Z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0x010100555341C561EE7B4CAFAAB530738E490D</vt:lpwstr>
  </property>
</Properties>
</file>