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26" r:id="rId5"/>
    <p:sldMasterId id="2147483752" r:id="rId6"/>
  </p:sldMasterIdLst>
  <p:notesMasterIdLst>
    <p:notesMasterId r:id="rId35"/>
  </p:notesMasterIdLst>
  <p:sldIdLst>
    <p:sldId id="272" r:id="rId7"/>
    <p:sldId id="302" r:id="rId8"/>
    <p:sldId id="313" r:id="rId9"/>
    <p:sldId id="303" r:id="rId10"/>
    <p:sldId id="317" r:id="rId11"/>
    <p:sldId id="318" r:id="rId12"/>
    <p:sldId id="319" r:id="rId13"/>
    <p:sldId id="321" r:id="rId14"/>
    <p:sldId id="304" r:id="rId15"/>
    <p:sldId id="312" r:id="rId16"/>
    <p:sldId id="316" r:id="rId17"/>
    <p:sldId id="314" r:id="rId18"/>
    <p:sldId id="320" r:id="rId19"/>
    <p:sldId id="305" r:id="rId20"/>
    <p:sldId id="306" r:id="rId21"/>
    <p:sldId id="309" r:id="rId22"/>
    <p:sldId id="315" r:id="rId23"/>
    <p:sldId id="297" r:id="rId24"/>
    <p:sldId id="298" r:id="rId25"/>
    <p:sldId id="322" r:id="rId26"/>
    <p:sldId id="311" r:id="rId27"/>
    <p:sldId id="299" r:id="rId28"/>
    <p:sldId id="296" r:id="rId29"/>
    <p:sldId id="292" r:id="rId30"/>
    <p:sldId id="291" r:id="rId31"/>
    <p:sldId id="301" r:id="rId32"/>
    <p:sldId id="293" r:id="rId33"/>
    <p:sldId id="323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D538-53B1-4BAC-966B-70F79E8C81C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BB202-64CB-4BC8-8963-8BC8DBC834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2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202-64CB-4BC8-8963-8BC8DBC83493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8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202-64CB-4BC8-8963-8BC8DBC83493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8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B202-64CB-4BC8-8963-8BC8DBC83493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87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68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39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4197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8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71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9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3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1970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62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1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0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0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5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3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2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5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428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7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86" y="1721922"/>
            <a:ext cx="8465855" cy="44042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8331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5367296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13911" y="1721922"/>
            <a:ext cx="2872929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7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+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8466754" cy="21708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0635" y="3955513"/>
            <a:ext cx="8466206" cy="21706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26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674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3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27478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1736-07D0-214D-BC63-F7679DE2D9C8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7649-F13F-C04C-8E58-45AADB0D6B5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0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6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56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3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03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9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32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636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4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67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0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960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8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2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6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0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2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2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86" y="1721922"/>
            <a:ext cx="8465855" cy="44042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171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8331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10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5367296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13911" y="1721922"/>
            <a:ext cx="2872929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82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+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8466754" cy="21708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0635" y="3955513"/>
            <a:ext cx="8466206" cy="21706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616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138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3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27478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122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1736-07D0-214D-BC63-F7679DE2D9C8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7649-F13F-C04C-8E58-45AADB0D6B5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90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9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2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8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986" y="822434"/>
            <a:ext cx="8465855" cy="9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86" y="1721922"/>
            <a:ext cx="8465855" cy="44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987" y="6340824"/>
            <a:ext cx="1144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7033F6FE-41BC-4137-811E-464079A1291C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340824"/>
            <a:ext cx="218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08F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365" y="6340824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BC007C94-37F8-44F4-A98F-89928BDE99A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u="none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986" y="822434"/>
            <a:ext cx="8465855" cy="9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86" y="1721922"/>
            <a:ext cx="8465855" cy="44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987" y="6340824"/>
            <a:ext cx="1144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340824"/>
            <a:ext cx="218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08F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365" y="6340824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u="none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fi/url?sa=i&amp;rct=j&amp;q=&amp;esrc=s&amp;frm=1&amp;source=images&amp;cd=&amp;cad=rja&amp;uact=8&amp;docid=fNRxQxPkh9WYpM&amp;tbnid=B9bAYu3mvByXTM:&amp;ved=0CAUQjRw&amp;url=http://www.puuinfo.fi/node?page%3D9&amp;ei=Dm09U5qCBaeKywOC8oDQBw&amp;psig=AFQjCNH-U5kQPF_XHZcPTMMwVnQ8nYaI7A&amp;ust=1396620702802273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fi/url?sa=i&amp;rct=j&amp;q=&amp;esrc=s&amp;frm=1&amp;source=images&amp;cd=&amp;cad=rja&amp;uact=8&amp;ved=0CAcQjRw&amp;url=https://www.stilesmachinery.com/schiele/vacumat-laminatecoat&amp;ei=uvq0VJKuC8b5ywOv2oKgCg&amp;bvm=bv.83339334,d.bGQ&amp;psig=AFQjCNFg8jRo8vlp32yGcTOJEUJoTzk4aA&amp;ust=1421233177122080" TargetMode="Externa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fi/url?sa=i&amp;rct=j&amp;q=&amp;esrc=s&amp;frm=1&amp;source=images&amp;cd=&amp;cad=rja&amp;uact=8&amp;ved=0CAcQjRw&amp;url=https://www.stilesmachinery.com/schiele/vacumat-laminatecoat&amp;ei=uvq0VJKuC8b5ywOv2oKgCg&amp;bvm=bv.83339334,d.bGQ&amp;psig=AFQjCNFg8jRo8vlp32yGcTOJEUJoTzk4aA&amp;ust=1421233177122080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fi/url?sa=i&amp;rct=j&amp;q=&amp;esrc=s&amp;frm=1&amp;source=images&amp;cd=&amp;cad=rja&amp;uact=8&amp;ved=0CAcQjRw&amp;url=http://www.dazymolinijos.lt/index.php?id%3D333%26pid%3D120%26ximp%3D0&amp;ei=pvu0VIyWOaX8ygOc84LYCA&amp;bvm=bv.83339334,d.bGQ&amp;psig=AFQjCNHn6mJK2e1Wz96FPcWCOMvPoYwLEQ&amp;ust=1421233390551034" TargetMode="Externa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NJTh7vOQA" TargetMode="External"/><Relationship Id="rId2" Type="http://schemas.openxmlformats.org/officeDocument/2006/relationships/hyperlink" Target="https://www.youtube.com/watch?v=NW2Eg1WWh-c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Industrial </a:t>
            </a:r>
            <a:r>
              <a:rPr lang="fi-FI" sz="2400" dirty="0" err="1">
                <a:solidFill>
                  <a:schemeClr val="tx1"/>
                </a:solidFill>
              </a:rPr>
              <a:t>painting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exterior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claddings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err="1"/>
              <a:t>-Wide</a:t>
            </a:r>
            <a:r>
              <a:rPr lang="fi-FI" sz="1400" dirty="0"/>
              <a:t> </a:t>
            </a:r>
            <a:r>
              <a:rPr lang="fi-FI" sz="1400" dirty="0" err="1"/>
              <a:t>product</a:t>
            </a:r>
            <a:r>
              <a:rPr lang="fi-FI" sz="1400" dirty="0"/>
              <a:t> </a:t>
            </a:r>
            <a:r>
              <a:rPr lang="fi-FI" sz="1400" dirty="0" err="1"/>
              <a:t>range</a:t>
            </a:r>
            <a:r>
              <a:rPr lang="fi-FI" sz="1400" dirty="0"/>
              <a:t> for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kind</a:t>
            </a:r>
            <a:r>
              <a:rPr lang="fi-FI" sz="1400" dirty="0"/>
              <a:t> of </a:t>
            </a:r>
            <a:r>
              <a:rPr lang="fi-FI" sz="1400" dirty="0" err="1"/>
              <a:t>application</a:t>
            </a:r>
            <a:r>
              <a:rPr lang="fi-FI" sz="1400" dirty="0"/>
              <a:t> </a:t>
            </a:r>
            <a:r>
              <a:rPr lang="fi-FI" sz="1400" dirty="0" err="1"/>
              <a:t>methods</a:t>
            </a:r>
            <a:r>
              <a:rPr lang="fi-FI" sz="1400" dirty="0"/>
              <a:t> and </a:t>
            </a:r>
            <a:r>
              <a:rPr lang="fi-FI" sz="1400" dirty="0" err="1"/>
              <a:t>drying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endParaRPr lang="fi-FI" sz="1400" dirty="0"/>
          </a:p>
          <a:p>
            <a:r>
              <a:rPr lang="fi-FI" dirty="0" err="1"/>
              <a:t>-</a:t>
            </a:r>
            <a:r>
              <a:rPr lang="fi-FI" sz="1400" dirty="0" err="1"/>
              <a:t>Traditional</a:t>
            </a:r>
            <a:r>
              <a:rPr lang="fi-FI" sz="1400" dirty="0"/>
              <a:t> </a:t>
            </a:r>
            <a:r>
              <a:rPr lang="fi-FI" sz="1400" dirty="0" err="1"/>
              <a:t>alkyd</a:t>
            </a:r>
            <a:r>
              <a:rPr lang="fi-FI" sz="1400" dirty="0"/>
              <a:t> </a:t>
            </a:r>
            <a:r>
              <a:rPr lang="fi-FI" sz="1400" dirty="0" err="1"/>
              <a:t>primers</a:t>
            </a:r>
            <a:r>
              <a:rPr lang="fi-FI" sz="1400" dirty="0"/>
              <a:t>, </a:t>
            </a:r>
            <a:r>
              <a:rPr lang="fi-FI" sz="1400" dirty="0" err="1"/>
              <a:t>acrylate</a:t>
            </a:r>
            <a:r>
              <a:rPr lang="fi-FI" sz="1400" dirty="0"/>
              <a:t> top </a:t>
            </a:r>
            <a:r>
              <a:rPr lang="fi-FI" sz="1400" dirty="0" err="1"/>
              <a:t>coats</a:t>
            </a:r>
            <a:r>
              <a:rPr lang="fi-FI" sz="1400" dirty="0"/>
              <a:t> as </a:t>
            </a:r>
            <a:r>
              <a:rPr lang="fi-FI" sz="1400" dirty="0" err="1"/>
              <a:t>well</a:t>
            </a:r>
            <a:r>
              <a:rPr lang="fi-FI" sz="1400" dirty="0"/>
              <a:t> as </a:t>
            </a:r>
            <a:r>
              <a:rPr lang="fi-FI" sz="1400" dirty="0" err="1"/>
              <a:t>fast</a:t>
            </a:r>
            <a:r>
              <a:rPr lang="fi-FI" sz="1400" dirty="0"/>
              <a:t> </a:t>
            </a:r>
            <a:r>
              <a:rPr lang="fi-FI" sz="1400" dirty="0" err="1"/>
              <a:t>drying</a:t>
            </a:r>
            <a:r>
              <a:rPr lang="fi-FI" sz="1400" dirty="0"/>
              <a:t> </a:t>
            </a:r>
            <a:r>
              <a:rPr lang="fi-FI" sz="1400" dirty="0" err="1"/>
              <a:t>polyacrylate</a:t>
            </a:r>
            <a:r>
              <a:rPr lang="fi-FI" sz="1400" dirty="0"/>
              <a:t> top </a:t>
            </a:r>
            <a:r>
              <a:rPr lang="fi-FI" sz="1400" dirty="0" err="1"/>
              <a:t>coats</a:t>
            </a:r>
            <a:r>
              <a:rPr lang="fi-FI" sz="1400" dirty="0"/>
              <a:t> </a:t>
            </a:r>
          </a:p>
          <a:p>
            <a:r>
              <a:rPr lang="fi-FI" sz="1400" dirty="0" err="1"/>
              <a:t>-Wide</a:t>
            </a:r>
            <a:r>
              <a:rPr lang="fi-FI" sz="1400" dirty="0"/>
              <a:t> </a:t>
            </a:r>
            <a:r>
              <a:rPr lang="fi-FI" sz="1400" dirty="0" err="1"/>
              <a:t>color</a:t>
            </a:r>
            <a:r>
              <a:rPr lang="fi-FI" sz="1400" dirty="0"/>
              <a:t> </a:t>
            </a:r>
            <a:r>
              <a:rPr lang="fi-FI" sz="1400" dirty="0" err="1"/>
              <a:t>range</a:t>
            </a:r>
            <a:r>
              <a:rPr lang="fi-FI" sz="1400" dirty="0"/>
              <a:t> and </a:t>
            </a:r>
            <a:r>
              <a:rPr lang="fi-FI" sz="1400" dirty="0" err="1"/>
              <a:t>possibility</a:t>
            </a:r>
            <a:r>
              <a:rPr lang="fi-FI" sz="1400" dirty="0"/>
              <a:t> for </a:t>
            </a:r>
            <a:r>
              <a:rPr lang="fi-FI" sz="1400" dirty="0" err="1"/>
              <a:t>onsite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r>
              <a:rPr lang="fi-FI" sz="1400" dirty="0"/>
              <a:t> with </a:t>
            </a:r>
            <a:r>
              <a:rPr lang="fi-FI" sz="1400" dirty="0" err="1"/>
              <a:t>Avatint</a:t>
            </a:r>
            <a:r>
              <a:rPr lang="fi-FI" sz="1400" dirty="0"/>
              <a:t>  </a:t>
            </a:r>
            <a:r>
              <a:rPr lang="fi-FI" sz="1400" dirty="0" err="1"/>
              <a:t>-colorants</a:t>
            </a:r>
            <a:r>
              <a:rPr lang="fi-FI" sz="1400" dirty="0"/>
              <a:t> and </a:t>
            </a:r>
            <a:r>
              <a:rPr lang="fi-FI" sz="1400" dirty="0" err="1"/>
              <a:t>tinting</a:t>
            </a:r>
            <a:r>
              <a:rPr lang="fi-FI" sz="1400" dirty="0"/>
              <a:t> </a:t>
            </a:r>
            <a:r>
              <a:rPr lang="fi-FI" sz="1400" dirty="0" err="1"/>
              <a:t>machines</a:t>
            </a:r>
            <a:endParaRPr lang="fi-FI" dirty="0"/>
          </a:p>
        </p:txBody>
      </p:sp>
      <p:pic>
        <p:nvPicPr>
          <p:cNvPr id="5" name="Picture 6" descr="http://www.puuinfo.fi/sites/default/files/imagecache/product-carousel/content/products/1788/vewopohjamaalatutulkoverhouslaud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20123" cy="31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032448" cy="29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969" y="980728"/>
            <a:ext cx="8465855" cy="576063"/>
          </a:xfrm>
        </p:spPr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systems</a:t>
            </a: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986" y="1484784"/>
            <a:ext cx="8465855" cy="4641379"/>
          </a:xfrm>
        </p:spPr>
        <p:txBody>
          <a:bodyPr/>
          <a:lstStyle/>
          <a:p>
            <a:endParaRPr lang="fi-FI" sz="1200" dirty="0"/>
          </a:p>
          <a:p>
            <a:pPr>
              <a:buNone/>
            </a:pPr>
            <a:r>
              <a:rPr lang="fi-FI" sz="1200" dirty="0" err="1"/>
              <a:t>Primer</a:t>
            </a:r>
            <a:r>
              <a:rPr lang="fi-FI" sz="1200" dirty="0"/>
              <a:t> + 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systems</a:t>
            </a:r>
            <a:r>
              <a:rPr lang="fi-FI" sz="1200" dirty="0"/>
              <a:t>: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Pro </a:t>
            </a:r>
            <a:r>
              <a:rPr lang="fi-FI" sz="1200" dirty="0" err="1"/>
              <a:t>Primer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1x Pinja Pro </a:t>
            </a:r>
            <a:r>
              <a:rPr lang="fi-FI" sz="1200" dirty="0" err="1"/>
              <a:t>or</a:t>
            </a:r>
            <a:r>
              <a:rPr lang="fi-FI" sz="1200" dirty="0"/>
              <a:t> Pinja Top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r>
              <a:rPr lang="fi-FI" sz="1200" dirty="0"/>
              <a:t>1x Pinja </a:t>
            </a:r>
            <a:r>
              <a:rPr lang="fi-FI" sz="1200" dirty="0" err="1"/>
              <a:t>Opti</a:t>
            </a:r>
            <a:r>
              <a:rPr lang="fi-FI" sz="1200" dirty="0"/>
              <a:t> </a:t>
            </a:r>
            <a:r>
              <a:rPr lang="fi-FI" sz="1200" dirty="0" err="1"/>
              <a:t>Primer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1x Pinja Pro </a:t>
            </a:r>
            <a:r>
              <a:rPr lang="fi-FI" sz="1200" dirty="0" err="1"/>
              <a:t>or</a:t>
            </a:r>
            <a:r>
              <a:rPr lang="fi-FI" sz="1200" dirty="0"/>
              <a:t> Pinja Top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Pro </a:t>
            </a:r>
            <a:r>
              <a:rPr lang="fi-FI" sz="1200" dirty="0" err="1"/>
              <a:t>Primer</a:t>
            </a:r>
            <a:endParaRPr lang="fi-FI" sz="1200" dirty="0"/>
          </a:p>
          <a:p>
            <a:r>
              <a:rPr lang="fi-FI" sz="1200" dirty="0"/>
              <a:t>1x Ultra Pro </a:t>
            </a:r>
            <a:r>
              <a:rPr lang="fi-FI" sz="1200" dirty="0" err="1"/>
              <a:t>or</a:t>
            </a:r>
            <a:r>
              <a:rPr lang="fi-FI" sz="1200" dirty="0"/>
              <a:t> Ultra Pro 30 </a:t>
            </a:r>
            <a:r>
              <a:rPr lang="fi-FI" sz="1200" dirty="0" err="1"/>
              <a:t>or</a:t>
            </a:r>
            <a:r>
              <a:rPr lang="fi-FI" sz="1200" dirty="0"/>
              <a:t> Ultra Pro Plus 30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r>
              <a:rPr lang="fi-FI" sz="1200" dirty="0" err="1"/>
              <a:t>-All</a:t>
            </a:r>
            <a:r>
              <a:rPr lang="fi-FI" sz="1200" dirty="0"/>
              <a:t> </a:t>
            </a:r>
            <a:r>
              <a:rPr lang="fi-FI" sz="1200" dirty="0" err="1"/>
              <a:t>layers</a:t>
            </a:r>
            <a:r>
              <a:rPr lang="fi-FI" sz="1200" dirty="0"/>
              <a:t> 120-160 g/m²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06285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969" y="980728"/>
            <a:ext cx="8465855" cy="576063"/>
          </a:xfrm>
        </p:spPr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systems</a:t>
            </a: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986" y="1484784"/>
            <a:ext cx="8465855" cy="4641379"/>
          </a:xfrm>
        </p:spPr>
        <p:txBody>
          <a:bodyPr/>
          <a:lstStyle/>
          <a:p>
            <a:endParaRPr lang="fi-FI" sz="1200" dirty="0"/>
          </a:p>
          <a:p>
            <a:pPr>
              <a:buNone/>
            </a:pP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 + </a:t>
            </a:r>
            <a:r>
              <a:rPr lang="fi-FI" sz="1200" dirty="0" err="1"/>
              <a:t>primer</a:t>
            </a:r>
            <a:r>
              <a:rPr lang="fi-FI" sz="1200" dirty="0"/>
              <a:t> + 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systems</a:t>
            </a:r>
            <a:r>
              <a:rPr lang="fi-FI" sz="1200" dirty="0"/>
              <a:t>: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r>
              <a:rPr lang="fi-FI" sz="1200" dirty="0"/>
              <a:t>1x Pinja Pro </a:t>
            </a:r>
            <a:r>
              <a:rPr lang="fi-FI" sz="1200" dirty="0" err="1"/>
              <a:t>Primer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1x Pinja Pro </a:t>
            </a:r>
            <a:r>
              <a:rPr lang="fi-FI" sz="1200" dirty="0" err="1"/>
              <a:t>or</a:t>
            </a:r>
            <a:r>
              <a:rPr lang="fi-FI" sz="1200" dirty="0"/>
              <a:t> Pinja Top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1x Pinja </a:t>
            </a:r>
            <a:r>
              <a:rPr lang="fi-FI" sz="1200" dirty="0" err="1"/>
              <a:t>Opti</a:t>
            </a:r>
            <a:r>
              <a:rPr lang="fi-FI" sz="1200" dirty="0"/>
              <a:t> </a:t>
            </a:r>
            <a:r>
              <a:rPr lang="fi-FI" sz="1200" dirty="0" err="1"/>
              <a:t>Primer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1x Pinja Pro </a:t>
            </a:r>
            <a:r>
              <a:rPr lang="fi-FI" sz="1200" dirty="0" err="1"/>
              <a:t>or</a:t>
            </a:r>
            <a:r>
              <a:rPr lang="fi-FI" sz="1200" dirty="0"/>
              <a:t> Pinja Top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r>
              <a:rPr lang="fi-FI" sz="1200" dirty="0"/>
              <a:t>1x Pinja Pro </a:t>
            </a:r>
            <a:r>
              <a:rPr lang="fi-FI" sz="1200" dirty="0" err="1"/>
              <a:t>Primer</a:t>
            </a:r>
            <a:r>
              <a:rPr lang="fi-FI" sz="1200" dirty="0"/>
              <a:t> </a:t>
            </a:r>
          </a:p>
          <a:p>
            <a:r>
              <a:rPr lang="fi-FI" sz="1200" dirty="0"/>
              <a:t>1x Ultra Pro </a:t>
            </a:r>
            <a:r>
              <a:rPr lang="fi-FI" sz="1200" dirty="0" err="1"/>
              <a:t>or</a:t>
            </a:r>
            <a:r>
              <a:rPr lang="fi-FI" sz="1200" dirty="0"/>
              <a:t> Ultra Pro 30 </a:t>
            </a:r>
            <a:r>
              <a:rPr lang="fi-FI" sz="1200" dirty="0" err="1"/>
              <a:t>or</a:t>
            </a:r>
            <a:r>
              <a:rPr lang="fi-FI" sz="1200" dirty="0"/>
              <a:t> Ultra Pro Plus 30</a:t>
            </a:r>
          </a:p>
          <a:p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r>
              <a:rPr lang="fi-FI" sz="1200" dirty="0"/>
              <a:t>2x Ultra Pro </a:t>
            </a:r>
            <a:r>
              <a:rPr lang="fi-FI" sz="1200" dirty="0" err="1"/>
              <a:t>or</a:t>
            </a:r>
            <a:r>
              <a:rPr lang="fi-FI" sz="1200" dirty="0"/>
              <a:t> Ultra Pro 30 </a:t>
            </a:r>
            <a:r>
              <a:rPr lang="fi-FI" sz="1200" dirty="0" err="1"/>
              <a:t>or</a:t>
            </a:r>
            <a:r>
              <a:rPr lang="fi-FI" sz="1200" dirty="0"/>
              <a:t> Ultra Pro Plus 30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r>
              <a:rPr lang="fi-FI" sz="1200" dirty="0" err="1"/>
              <a:t>-All</a:t>
            </a:r>
            <a:r>
              <a:rPr lang="fi-FI" sz="1200" dirty="0"/>
              <a:t> </a:t>
            </a:r>
            <a:r>
              <a:rPr lang="fi-FI" sz="1200" dirty="0" err="1"/>
              <a:t>layers</a:t>
            </a:r>
            <a:r>
              <a:rPr lang="fi-FI" sz="1200" dirty="0"/>
              <a:t> 120-160 g/m²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1870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969" y="980728"/>
            <a:ext cx="8465855" cy="576063"/>
          </a:xfrm>
        </p:spPr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systems</a:t>
            </a: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986" y="1484784"/>
            <a:ext cx="8465855" cy="4641379"/>
          </a:xfrm>
        </p:spPr>
        <p:txBody>
          <a:bodyPr/>
          <a:lstStyle/>
          <a:p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r>
              <a:rPr lang="fi-FI" sz="1200" dirty="0"/>
              <a:t>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systems</a:t>
            </a:r>
            <a:r>
              <a:rPr lang="fi-FI" sz="1200" dirty="0"/>
              <a:t>: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r>
              <a:rPr lang="fi-FI" sz="1200" dirty="0"/>
              <a:t>2x </a:t>
            </a:r>
            <a:r>
              <a:rPr lang="fi-FI" sz="1200" dirty="0" err="1"/>
              <a:t>PinjaTop</a:t>
            </a:r>
            <a:endParaRPr lang="fi-FI" sz="1200" dirty="0"/>
          </a:p>
          <a:p>
            <a:pPr>
              <a:buNone/>
            </a:pPr>
            <a:r>
              <a:rPr lang="fi-FI" sz="1200" dirty="0" err="1"/>
              <a:t>or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Pinja Pro</a:t>
            </a:r>
          </a:p>
          <a:p>
            <a:pPr>
              <a:buNone/>
            </a:pPr>
            <a:r>
              <a:rPr lang="fi-FI" sz="1200" dirty="0" err="1"/>
              <a:t>or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Ultra Pro</a:t>
            </a:r>
          </a:p>
          <a:p>
            <a:pPr>
              <a:buNone/>
            </a:pPr>
            <a:r>
              <a:rPr lang="fi-FI" sz="1200" dirty="0" err="1"/>
              <a:t>or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Ultra Pro 30</a:t>
            </a:r>
          </a:p>
          <a:p>
            <a:pPr>
              <a:buNone/>
            </a:pPr>
            <a:r>
              <a:rPr lang="fi-FI" sz="1200" dirty="0" err="1"/>
              <a:t>or</a:t>
            </a:r>
            <a:r>
              <a:rPr lang="fi-FI" sz="1200" dirty="0"/>
              <a:t> </a:t>
            </a:r>
          </a:p>
          <a:p>
            <a:pPr>
              <a:buNone/>
            </a:pPr>
            <a:r>
              <a:rPr lang="fi-FI" sz="1200" dirty="0"/>
              <a:t>2x Ultra Pro Plus 30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r>
              <a:rPr lang="fi-FI" sz="1200" dirty="0" err="1"/>
              <a:t>-All</a:t>
            </a:r>
            <a:r>
              <a:rPr lang="fi-FI" sz="1200" dirty="0"/>
              <a:t> </a:t>
            </a:r>
            <a:r>
              <a:rPr lang="fi-FI" sz="1200" dirty="0" err="1"/>
              <a:t>layers</a:t>
            </a:r>
            <a:r>
              <a:rPr lang="fi-FI" sz="1200" dirty="0"/>
              <a:t> 120-160 g/m²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076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969" y="980728"/>
            <a:ext cx="8465855" cy="576063"/>
          </a:xfrm>
        </p:spPr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systems</a:t>
            </a: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986" y="1484784"/>
            <a:ext cx="8465855" cy="4641379"/>
          </a:xfrm>
        </p:spPr>
        <p:txBody>
          <a:bodyPr/>
          <a:lstStyle/>
          <a:p>
            <a:endParaRPr lang="fi-FI" sz="1200" dirty="0"/>
          </a:p>
          <a:p>
            <a:pPr>
              <a:buNone/>
            </a:pPr>
            <a:r>
              <a:rPr lang="fi-FI" sz="1200" dirty="0"/>
              <a:t>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systems</a:t>
            </a:r>
            <a:r>
              <a:rPr lang="fi-FI" sz="1200" dirty="0"/>
              <a:t> with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: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</a:t>
            </a:r>
            <a:r>
              <a:rPr lang="fi-FI" sz="1200" dirty="0" err="1"/>
              <a:t>PinjaTop</a:t>
            </a:r>
            <a:endParaRPr lang="fi-FI" sz="1200" dirty="0"/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Pinja Pro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Ultra Pro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None/>
            </a:pPr>
            <a:r>
              <a:rPr lang="fi-FI" sz="1200" dirty="0"/>
              <a:t>2x Ultra Pro 30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r>
              <a:rPr lang="fi-FI" sz="1200" dirty="0"/>
              <a:t>2x Ultra Pro Plus 30</a:t>
            </a:r>
          </a:p>
          <a:p>
            <a:pPr>
              <a:buNone/>
            </a:pPr>
            <a:endParaRPr lang="fi-FI" sz="1200" dirty="0"/>
          </a:p>
          <a:p>
            <a:r>
              <a:rPr lang="fi-FI" sz="1200" dirty="0" err="1"/>
              <a:t>-All</a:t>
            </a:r>
            <a:r>
              <a:rPr lang="fi-FI" sz="1200" dirty="0"/>
              <a:t> </a:t>
            </a:r>
            <a:r>
              <a:rPr lang="fi-FI" sz="1200" dirty="0" err="1"/>
              <a:t>layers</a:t>
            </a:r>
            <a:r>
              <a:rPr lang="fi-FI" sz="1200" dirty="0"/>
              <a:t> 120-160 g/m²</a:t>
            </a:r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0187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application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</a:t>
            </a:r>
            <a:r>
              <a:rPr lang="fi-FI" sz="2000" dirty="0">
                <a:solidFill>
                  <a:schemeClr val="tx1"/>
                </a:solidFill>
              </a:rPr>
              <a:t> for Pinja Pro </a:t>
            </a:r>
            <a:r>
              <a:rPr lang="fi-FI" sz="2000" dirty="0" err="1">
                <a:solidFill>
                  <a:schemeClr val="tx1"/>
                </a:solidFill>
              </a:rPr>
              <a:t>Primer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fi-FI" sz="1200" dirty="0" err="1"/>
              <a:t>Panel</a:t>
            </a:r>
            <a:r>
              <a:rPr lang="fi-FI" sz="1200" dirty="0"/>
              <a:t> </a:t>
            </a:r>
            <a:r>
              <a:rPr lang="fi-FI" sz="1200" dirty="0" err="1"/>
              <a:t>feeding</a:t>
            </a:r>
            <a:r>
              <a:rPr lang="fi-FI" sz="1200" dirty="0"/>
              <a:t>										</a:t>
            </a: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Brushing/antidusting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application</a:t>
            </a:r>
            <a:r>
              <a:rPr lang="fi-FI" sz="1200" dirty="0"/>
              <a:t> Pinja Pro </a:t>
            </a:r>
            <a:r>
              <a:rPr lang="fi-FI" sz="1200" dirty="0" err="1"/>
              <a:t>Primer</a:t>
            </a:r>
            <a:r>
              <a:rPr lang="fi-FI" sz="1200" dirty="0"/>
              <a:t> 120-160 g/m²</a:t>
            </a:r>
          </a:p>
          <a:p>
            <a:pPr>
              <a:buAutoNum type="arabicPeriod"/>
            </a:pP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unit</a:t>
            </a:r>
            <a:r>
              <a:rPr lang="fi-FI" sz="1200" dirty="0"/>
              <a:t>, </a:t>
            </a:r>
            <a:r>
              <a:rPr lang="fi-FI" sz="1200" dirty="0" err="1"/>
              <a:t>convetional</a:t>
            </a:r>
            <a:r>
              <a:rPr lang="fi-FI" sz="1200" dirty="0"/>
              <a:t> 30-40ºC,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5-10 min</a:t>
            </a:r>
          </a:p>
          <a:p>
            <a:pPr>
              <a:buAutoNum type="arabicPeriod"/>
            </a:pPr>
            <a:r>
              <a:rPr lang="fi-FI" sz="1200" dirty="0" err="1"/>
              <a:t>Cooling</a:t>
            </a:r>
            <a:r>
              <a:rPr lang="fi-FI" sz="1200" dirty="0"/>
              <a:t> </a:t>
            </a:r>
            <a:r>
              <a:rPr lang="fi-FI" sz="1200" dirty="0" err="1"/>
              <a:t>section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Stacking</a:t>
            </a:r>
            <a:endParaRPr lang="fi-FI" sz="1200" dirty="0"/>
          </a:p>
          <a:p>
            <a:pPr>
              <a:buAutoNum type="arabicPeriod"/>
            </a:pP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-Pinja</a:t>
            </a:r>
            <a:r>
              <a:rPr lang="fi-FI" sz="1200" dirty="0"/>
              <a:t> Pro </a:t>
            </a:r>
            <a:r>
              <a:rPr lang="fi-FI" sz="1200" dirty="0" err="1"/>
              <a:t>Primer</a:t>
            </a:r>
            <a:r>
              <a:rPr lang="fi-FI" sz="1200" dirty="0"/>
              <a:t> </a:t>
            </a:r>
            <a:r>
              <a:rPr lang="fi-FI" sz="1200" dirty="0" err="1"/>
              <a:t>can</a:t>
            </a:r>
            <a:r>
              <a:rPr lang="fi-FI" sz="1200" dirty="0"/>
              <a:t>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stacked</a:t>
            </a:r>
            <a:r>
              <a:rPr lang="fi-FI" sz="1200" dirty="0"/>
              <a:t> </a:t>
            </a:r>
            <a:r>
              <a:rPr lang="fi-FI" sz="1200" dirty="0" err="1"/>
              <a:t>when</a:t>
            </a:r>
            <a:r>
              <a:rPr lang="fi-FI" sz="1200" dirty="0"/>
              <a:t> </a:t>
            </a:r>
            <a:r>
              <a:rPr lang="fi-FI" sz="1200" dirty="0" err="1"/>
              <a:t>it</a:t>
            </a:r>
            <a:r>
              <a:rPr lang="fi-FI" sz="1200" dirty="0"/>
              <a:t> is </a:t>
            </a:r>
            <a:r>
              <a:rPr lang="fi-FI" sz="1200" dirty="0" err="1"/>
              <a:t>not</a:t>
            </a:r>
            <a:r>
              <a:rPr lang="fi-FI" sz="1200" dirty="0"/>
              <a:t> </a:t>
            </a:r>
            <a:r>
              <a:rPr lang="fi-FI" sz="1200" dirty="0" err="1"/>
              <a:t>competely</a:t>
            </a:r>
            <a:r>
              <a:rPr lang="fi-FI" sz="1200" dirty="0"/>
              <a:t> </a:t>
            </a:r>
            <a:r>
              <a:rPr lang="fi-FI" sz="1200" dirty="0" err="1"/>
              <a:t>dry</a:t>
            </a: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-Water-borne</a:t>
            </a:r>
            <a:r>
              <a:rPr lang="fi-FI" sz="1200" dirty="0"/>
              <a:t> </a:t>
            </a:r>
            <a:r>
              <a:rPr lang="fi-FI" sz="1200" dirty="0" err="1"/>
              <a:t>alkyd</a:t>
            </a:r>
            <a:r>
              <a:rPr lang="fi-FI" sz="1200" dirty="0"/>
              <a:t> </a:t>
            </a:r>
            <a:r>
              <a:rPr lang="fi-FI" sz="1200" dirty="0" err="1"/>
              <a:t>resin</a:t>
            </a:r>
            <a:r>
              <a:rPr lang="fi-FI" sz="1200" dirty="0"/>
              <a:t>  </a:t>
            </a:r>
            <a:r>
              <a:rPr lang="fi-FI" sz="1200" dirty="0" err="1"/>
              <a:t>-good</a:t>
            </a:r>
            <a:r>
              <a:rPr lang="fi-FI" sz="1200" dirty="0"/>
              <a:t> </a:t>
            </a:r>
            <a:r>
              <a:rPr lang="fi-FI" sz="1200" dirty="0" err="1"/>
              <a:t>stacking</a:t>
            </a:r>
            <a:r>
              <a:rPr lang="fi-FI" sz="1200" dirty="0"/>
              <a:t> </a:t>
            </a:r>
            <a:r>
              <a:rPr lang="fi-FI" sz="1200" dirty="0" err="1"/>
              <a:t>properties</a:t>
            </a:r>
            <a:r>
              <a:rPr lang="fi-FI" sz="1200" dirty="0"/>
              <a:t> </a:t>
            </a:r>
          </a:p>
          <a:p>
            <a:pPr marL="0" indent="0">
              <a:buNone/>
            </a:pPr>
            <a:r>
              <a:rPr lang="fi-FI" sz="1200" dirty="0" err="1"/>
              <a:t>-Only</a:t>
            </a:r>
            <a:r>
              <a:rPr lang="fi-FI" sz="1200" dirty="0"/>
              <a:t> for </a:t>
            </a:r>
            <a:r>
              <a:rPr lang="fi-FI" sz="1200" dirty="0" err="1"/>
              <a:t>sawn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(</a:t>
            </a:r>
            <a:r>
              <a:rPr lang="fi-FI" sz="1200" dirty="0" err="1"/>
              <a:t>not</a:t>
            </a:r>
            <a:r>
              <a:rPr lang="fi-FI" sz="1200" dirty="0"/>
              <a:t> </a:t>
            </a:r>
            <a:r>
              <a:rPr lang="fi-FI" sz="1200" dirty="0" err="1"/>
              <a:t>planed</a:t>
            </a:r>
            <a:r>
              <a:rPr lang="fi-FI" sz="1200" dirty="0"/>
              <a:t>)</a:t>
            </a:r>
          </a:p>
          <a:p>
            <a:pPr marL="0" indent="0">
              <a:buNone/>
            </a:pPr>
            <a:r>
              <a:rPr lang="fi-FI" sz="1200" dirty="0"/>
              <a:t>-For </a:t>
            </a:r>
            <a:r>
              <a:rPr lang="fi-FI" sz="1200" dirty="0" err="1"/>
              <a:t>planed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Ultra Pro </a:t>
            </a:r>
            <a:r>
              <a:rPr lang="fi-FI" sz="1200" dirty="0" err="1"/>
              <a:t>or</a:t>
            </a:r>
            <a:r>
              <a:rPr lang="fi-FI" sz="1200" dirty="0"/>
              <a:t> Pinja </a:t>
            </a:r>
            <a:r>
              <a:rPr lang="fi-FI" sz="1200" dirty="0" err="1"/>
              <a:t>Opti</a:t>
            </a:r>
            <a:r>
              <a:rPr lang="fi-FI" sz="1200" dirty="0"/>
              <a:t> </a:t>
            </a:r>
            <a:r>
              <a:rPr lang="fi-FI" sz="1200" dirty="0" err="1"/>
              <a:t>Primer</a:t>
            </a:r>
            <a:endParaRPr lang="fi-FI" sz="1200" dirty="0"/>
          </a:p>
        </p:txBody>
      </p:sp>
      <p:pic>
        <p:nvPicPr>
          <p:cNvPr id="4" name="irc_mi" descr="https://www.stilesmachinery.com/assets/files/1m/schiele-vacumat-principle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988840"/>
            <a:ext cx="3609975" cy="40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62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662351"/>
          </a:xfrm>
        </p:spPr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application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</a:t>
            </a:r>
            <a:r>
              <a:rPr lang="fi-FI" sz="2000" dirty="0">
                <a:solidFill>
                  <a:schemeClr val="tx1"/>
                </a:solidFill>
              </a:rPr>
              <a:t> for Pinja Pro </a:t>
            </a:r>
            <a:r>
              <a:rPr lang="fi-FI" sz="2000" dirty="0" err="1">
                <a:solidFill>
                  <a:schemeClr val="tx1"/>
                </a:solidFill>
              </a:rPr>
              <a:t>Primer</a:t>
            </a:r>
            <a:r>
              <a:rPr lang="fi-FI" sz="2000" dirty="0">
                <a:solidFill>
                  <a:schemeClr val="tx1"/>
                </a:solidFill>
              </a:rPr>
              <a:t>  + Pinja Pro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fi-FI" sz="1200" dirty="0" err="1"/>
              <a:t>Panel</a:t>
            </a:r>
            <a:r>
              <a:rPr lang="fi-FI" sz="1200" dirty="0"/>
              <a:t> </a:t>
            </a:r>
            <a:r>
              <a:rPr lang="fi-FI" sz="1200" dirty="0" err="1"/>
              <a:t>feeding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Brushing/antidusting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r>
              <a:rPr lang="fi-FI" sz="1200" dirty="0"/>
              <a:t> (Pinja Pro </a:t>
            </a:r>
            <a:r>
              <a:rPr lang="fi-FI" sz="1200" dirty="0" err="1"/>
              <a:t>Primer</a:t>
            </a:r>
            <a:r>
              <a:rPr lang="fi-FI" sz="1200" dirty="0"/>
              <a:t>)</a:t>
            </a:r>
          </a:p>
          <a:p>
            <a:pPr>
              <a:buAutoNum type="arabicPeriod"/>
            </a:pPr>
            <a:r>
              <a:rPr lang="fi-FI" sz="1200" dirty="0" err="1"/>
              <a:t>Spraying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r>
              <a:rPr lang="fi-FI" sz="1200" dirty="0"/>
              <a:t> (Pinja Pro)									</a:t>
            </a:r>
          </a:p>
          <a:p>
            <a:pPr>
              <a:buAutoNum type="arabicPeriod"/>
            </a:pP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unit</a:t>
            </a:r>
            <a:r>
              <a:rPr lang="fi-FI" sz="1200" dirty="0"/>
              <a:t>, </a:t>
            </a:r>
            <a:r>
              <a:rPr lang="fi-FI" sz="1200" dirty="0" err="1"/>
              <a:t>convetional</a:t>
            </a:r>
            <a:r>
              <a:rPr lang="fi-FI" sz="1200" dirty="0"/>
              <a:t> 30-40ºC + </a:t>
            </a:r>
            <a:r>
              <a:rPr lang="fi-FI" sz="1200" dirty="0" err="1"/>
              <a:t>ir-drying</a:t>
            </a:r>
            <a:r>
              <a:rPr lang="fi-FI" sz="1200" dirty="0"/>
              <a:t>,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5-10 min</a:t>
            </a:r>
          </a:p>
          <a:p>
            <a:pPr>
              <a:buAutoNum type="arabicPeriod"/>
            </a:pPr>
            <a:r>
              <a:rPr lang="fi-FI" sz="1200" dirty="0" err="1"/>
              <a:t>Cooling</a:t>
            </a:r>
            <a:r>
              <a:rPr lang="fi-FI" sz="1200" dirty="0"/>
              <a:t> </a:t>
            </a:r>
            <a:r>
              <a:rPr lang="fi-FI" sz="1200" dirty="0" err="1"/>
              <a:t>section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Drying</a:t>
            </a:r>
            <a:r>
              <a:rPr lang="fi-FI" sz="1200" dirty="0"/>
              <a:t> in </a:t>
            </a:r>
            <a:r>
              <a:rPr lang="fi-FI" sz="1200" dirty="0" err="1"/>
              <a:t>shelves</a:t>
            </a:r>
            <a:r>
              <a:rPr lang="fi-FI" sz="1200" dirty="0"/>
              <a:t> </a:t>
            </a:r>
            <a:r>
              <a:rPr lang="fi-FI" sz="1200" dirty="0" err="1"/>
              <a:t>till</a:t>
            </a:r>
            <a:r>
              <a:rPr lang="fi-FI" sz="1200" dirty="0"/>
              <a:t> </a:t>
            </a:r>
            <a:r>
              <a:rPr lang="fi-FI" sz="1200" dirty="0" err="1"/>
              <a:t>next</a:t>
            </a:r>
            <a:r>
              <a:rPr lang="fi-FI" sz="1200" dirty="0"/>
              <a:t> </a:t>
            </a:r>
            <a:r>
              <a:rPr lang="fi-FI" sz="1200" dirty="0" err="1"/>
              <a:t>day</a:t>
            </a:r>
            <a:endParaRPr lang="fi-FI" sz="1200" dirty="0"/>
          </a:p>
          <a:p>
            <a:pPr>
              <a:buAutoNum type="arabicPeriod"/>
            </a:pPr>
            <a:endParaRPr lang="fi-FI" sz="1200" dirty="0"/>
          </a:p>
          <a:p>
            <a:r>
              <a:rPr lang="fi-FI" sz="1200" dirty="0"/>
              <a:t>-</a:t>
            </a:r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round</a:t>
            </a:r>
            <a:r>
              <a:rPr lang="fi-FI" sz="1200" dirty="0"/>
              <a:t> Pinja Pro </a:t>
            </a:r>
            <a:r>
              <a:rPr lang="fi-FI" sz="1200" dirty="0" err="1"/>
              <a:t>Primer</a:t>
            </a:r>
            <a:r>
              <a:rPr lang="fi-FI" sz="1200" dirty="0"/>
              <a:t> 120-160 g/m²</a:t>
            </a:r>
          </a:p>
          <a:p>
            <a:r>
              <a:rPr lang="fi-FI" sz="1200" dirty="0" err="1"/>
              <a:t>-Second</a:t>
            </a:r>
            <a:r>
              <a:rPr lang="fi-FI" sz="1200" dirty="0"/>
              <a:t> </a:t>
            </a:r>
            <a:r>
              <a:rPr lang="fi-FI" sz="1200" dirty="0" err="1"/>
              <a:t>round</a:t>
            </a:r>
            <a:r>
              <a:rPr lang="fi-FI" sz="1200" dirty="0"/>
              <a:t> Pinja Pro 120-160 g/m²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-Pinja</a:t>
            </a:r>
            <a:r>
              <a:rPr lang="fi-FI" sz="1200" dirty="0"/>
              <a:t> Pro </a:t>
            </a:r>
            <a:r>
              <a:rPr lang="fi-FI" sz="1200" dirty="0" err="1"/>
              <a:t>Primer</a:t>
            </a:r>
            <a:r>
              <a:rPr lang="fi-FI" sz="1200" dirty="0"/>
              <a:t> </a:t>
            </a:r>
            <a:r>
              <a:rPr lang="fi-FI" sz="1200" dirty="0" err="1"/>
              <a:t>application</a:t>
            </a:r>
            <a:r>
              <a:rPr lang="fi-FI" sz="1200" dirty="0"/>
              <a:t> with </a:t>
            </a: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-Pinja</a:t>
            </a:r>
            <a:r>
              <a:rPr lang="fi-FI" sz="1200" dirty="0"/>
              <a:t> Pro </a:t>
            </a:r>
            <a:r>
              <a:rPr lang="fi-FI" sz="1200" dirty="0" err="1"/>
              <a:t>application</a:t>
            </a:r>
            <a:r>
              <a:rPr lang="fi-FI" sz="1200" dirty="0"/>
              <a:t> with </a:t>
            </a:r>
            <a:r>
              <a:rPr lang="fi-FI" sz="1200" dirty="0" err="1"/>
              <a:t>spraying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-Note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stacking</a:t>
            </a:r>
            <a:r>
              <a:rPr lang="fi-FI" sz="1200" dirty="0"/>
              <a:t> </a:t>
            </a:r>
            <a:r>
              <a:rPr lang="fi-FI" sz="1200" dirty="0" err="1"/>
              <a:t>properties</a:t>
            </a:r>
            <a:r>
              <a:rPr lang="fi-FI" sz="1200" dirty="0"/>
              <a:t> of Pinja Pro and Pinja Top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not</a:t>
            </a:r>
            <a:r>
              <a:rPr lang="fi-FI" sz="1200" dirty="0"/>
              <a:t> as</a:t>
            </a:r>
          </a:p>
          <a:p>
            <a:pPr marL="0" indent="0">
              <a:buNone/>
            </a:pPr>
            <a:r>
              <a:rPr lang="fi-FI" sz="1200" dirty="0"/>
              <a:t> </a:t>
            </a:r>
            <a:r>
              <a:rPr lang="fi-FI" sz="1200" dirty="0" err="1"/>
              <a:t>good</a:t>
            </a:r>
            <a:r>
              <a:rPr lang="fi-FI" sz="1200" dirty="0"/>
              <a:t> as Ultra Pro</a:t>
            </a:r>
          </a:p>
        </p:txBody>
      </p:sp>
    </p:spTree>
    <p:extLst>
      <p:ext uri="{BB962C8B-B14F-4D97-AF65-F5344CB8AC3E}">
        <p14:creationId xmlns:p14="http://schemas.microsoft.com/office/powerpoint/2010/main" val="296436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 err="1">
                <a:solidFill>
                  <a:schemeClr val="tx1"/>
                </a:solidFill>
              </a:rPr>
              <a:t>Typical</a:t>
            </a:r>
            <a:r>
              <a:rPr lang="fi-FI" sz="2000" b="1" dirty="0">
                <a:solidFill>
                  <a:schemeClr val="tx1"/>
                </a:solidFill>
              </a:rPr>
              <a:t> </a:t>
            </a:r>
            <a:r>
              <a:rPr lang="fi-FI" sz="2000" b="1" dirty="0" err="1">
                <a:solidFill>
                  <a:schemeClr val="tx1"/>
                </a:solidFill>
              </a:rPr>
              <a:t>application</a:t>
            </a:r>
            <a:r>
              <a:rPr lang="fi-FI" sz="2000" b="1" dirty="0">
                <a:solidFill>
                  <a:schemeClr val="tx1"/>
                </a:solidFill>
              </a:rPr>
              <a:t> </a:t>
            </a:r>
            <a:r>
              <a:rPr lang="fi-FI" sz="2000" b="1" dirty="0" err="1">
                <a:solidFill>
                  <a:schemeClr val="tx1"/>
                </a:solidFill>
              </a:rPr>
              <a:t>system</a:t>
            </a:r>
            <a:r>
              <a:rPr lang="fi-FI" sz="2000" b="1" dirty="0">
                <a:solidFill>
                  <a:schemeClr val="tx1"/>
                </a:solidFill>
              </a:rPr>
              <a:t> for Ultra Pro </a:t>
            </a:r>
            <a:r>
              <a:rPr lang="fi-FI" sz="2000" b="1" dirty="0" err="1">
                <a:solidFill>
                  <a:schemeClr val="tx1"/>
                </a:solidFill>
              </a:rPr>
              <a:t>or</a:t>
            </a:r>
            <a:r>
              <a:rPr lang="fi-FI" sz="2000" b="1" dirty="0">
                <a:solidFill>
                  <a:schemeClr val="tx1"/>
                </a:solidFill>
              </a:rPr>
              <a:t> Ultra Pro 30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fi-FI" sz="1200" dirty="0" err="1"/>
              <a:t>Panel</a:t>
            </a:r>
            <a:r>
              <a:rPr lang="fi-FI" sz="1200" dirty="0"/>
              <a:t> </a:t>
            </a:r>
            <a:r>
              <a:rPr lang="fi-FI" sz="1200" dirty="0" err="1"/>
              <a:t>feeding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Brushing/antidusting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r>
              <a:rPr lang="fi-FI" sz="1200" dirty="0"/>
              <a:t> (Ultra Pro)</a:t>
            </a:r>
          </a:p>
          <a:p>
            <a:pPr>
              <a:buAutoNum type="arabicPeriod"/>
            </a:pPr>
            <a:r>
              <a:rPr lang="fi-FI" sz="1200" dirty="0" err="1"/>
              <a:t>Spraying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r>
              <a:rPr lang="fi-FI" sz="1200" dirty="0"/>
              <a:t>: 3-4 spray </a:t>
            </a:r>
            <a:r>
              <a:rPr lang="fi-FI" sz="1200" dirty="0" err="1"/>
              <a:t>guns</a:t>
            </a:r>
            <a:r>
              <a:rPr lang="fi-FI" sz="1200" dirty="0"/>
              <a:t> (Ultra Pro)</a:t>
            </a:r>
          </a:p>
          <a:p>
            <a:pPr>
              <a:buAutoNum type="arabicPeriod"/>
            </a:pP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unit</a:t>
            </a:r>
            <a:r>
              <a:rPr lang="fi-FI" sz="1200" dirty="0"/>
              <a:t>, </a:t>
            </a:r>
            <a:r>
              <a:rPr lang="fi-FI" sz="1200" dirty="0" err="1"/>
              <a:t>convetional</a:t>
            </a:r>
            <a:r>
              <a:rPr lang="fi-FI" sz="1200" dirty="0"/>
              <a:t> 30-40ºC + </a:t>
            </a:r>
            <a:r>
              <a:rPr lang="fi-FI" sz="1200" dirty="0" err="1"/>
              <a:t>ir-drying</a:t>
            </a:r>
            <a:r>
              <a:rPr lang="fi-FI" sz="1200" dirty="0"/>
              <a:t>,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5-10 min</a:t>
            </a:r>
          </a:p>
          <a:p>
            <a:pPr>
              <a:buAutoNum type="arabicPeriod"/>
            </a:pPr>
            <a:r>
              <a:rPr lang="fi-FI" sz="1200" dirty="0" err="1"/>
              <a:t>Cooling</a:t>
            </a:r>
            <a:r>
              <a:rPr lang="fi-FI" sz="1200" dirty="0"/>
              <a:t> </a:t>
            </a:r>
            <a:r>
              <a:rPr lang="fi-FI" sz="1200" dirty="0" err="1"/>
              <a:t>section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Stacking</a:t>
            </a: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r>
              <a:rPr lang="fi-FI" sz="1200" dirty="0" err="1"/>
              <a:t>-First</a:t>
            </a:r>
            <a:r>
              <a:rPr lang="fi-FI" sz="1200" dirty="0"/>
              <a:t> </a:t>
            </a:r>
            <a:r>
              <a:rPr lang="fi-FI" sz="1200" dirty="0" err="1"/>
              <a:t>round</a:t>
            </a:r>
            <a:r>
              <a:rPr lang="fi-FI" sz="1200" dirty="0"/>
              <a:t> Ultra Pro 120-160 g/m²</a:t>
            </a:r>
          </a:p>
          <a:p>
            <a:r>
              <a:rPr lang="fi-FI" sz="1200" dirty="0" err="1"/>
              <a:t>-Second</a:t>
            </a:r>
            <a:r>
              <a:rPr lang="fi-FI" sz="1200" dirty="0"/>
              <a:t> </a:t>
            </a:r>
            <a:r>
              <a:rPr lang="fi-FI" sz="1200" dirty="0" err="1"/>
              <a:t>round</a:t>
            </a:r>
            <a:r>
              <a:rPr lang="fi-FI" sz="1200" dirty="0"/>
              <a:t> Ultra Pro 120-160 g/m²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-Ultra</a:t>
            </a:r>
            <a:r>
              <a:rPr lang="fi-FI" sz="1200" dirty="0"/>
              <a:t> Pro </a:t>
            </a:r>
            <a:r>
              <a:rPr lang="fi-FI" sz="1200" dirty="0" err="1"/>
              <a:t>application</a:t>
            </a:r>
            <a:r>
              <a:rPr lang="fi-FI" sz="1200" dirty="0"/>
              <a:t> </a:t>
            </a:r>
            <a:r>
              <a:rPr lang="fi-FI" sz="1200" dirty="0" err="1"/>
              <a:t>by</a:t>
            </a:r>
            <a:r>
              <a:rPr lang="fi-FI" sz="1200" dirty="0"/>
              <a:t> </a:t>
            </a:r>
            <a:r>
              <a:rPr lang="fi-FI" sz="1200" dirty="0" err="1"/>
              <a:t>spraying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</a:t>
            </a: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-Paint</a:t>
            </a:r>
            <a:r>
              <a:rPr lang="fi-FI" sz="1200" dirty="0"/>
              <a:t> is </a:t>
            </a:r>
            <a:r>
              <a:rPr lang="fi-FI" sz="1200" dirty="0" err="1"/>
              <a:t>stackable</a:t>
            </a:r>
            <a:r>
              <a:rPr lang="fi-FI" sz="1200" dirty="0"/>
              <a:t> </a:t>
            </a:r>
            <a:r>
              <a:rPr lang="fi-FI" sz="1200" dirty="0" err="1"/>
              <a:t>after</a:t>
            </a:r>
            <a:r>
              <a:rPr lang="fi-FI" sz="1200" dirty="0"/>
              <a:t> 5-10 min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endParaRPr lang="fi-FI" sz="1200" dirty="0"/>
          </a:p>
        </p:txBody>
      </p:sp>
      <p:pic>
        <p:nvPicPr>
          <p:cNvPr id="4" name="Kuva 3" descr="C:\Users\tlakerer\AppData\Local\Microsoft\Windows\Temporary Internet Files\Content.Word\20130426_0911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36017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39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Repainting</a:t>
            </a:r>
            <a:r>
              <a:rPr lang="fi-FI" sz="2000" dirty="0">
                <a:solidFill>
                  <a:schemeClr val="tx1"/>
                </a:solidFill>
              </a:rPr>
              <a:t> of Pinja products</a:t>
            </a: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-All</a:t>
            </a:r>
            <a:r>
              <a:rPr lang="fi-FI" sz="1200" dirty="0"/>
              <a:t> </a:t>
            </a:r>
            <a:r>
              <a:rPr lang="fi-FI" sz="1200" dirty="0" err="1"/>
              <a:t>Tikkurila's</a:t>
            </a:r>
            <a:r>
              <a:rPr lang="fi-FI" sz="1200" dirty="0"/>
              <a:t> Ultra, </a:t>
            </a:r>
            <a:r>
              <a:rPr lang="fi-FI" sz="1200" dirty="0" err="1"/>
              <a:t>Pika-Teho</a:t>
            </a:r>
            <a:r>
              <a:rPr lang="fi-FI" sz="1200" dirty="0"/>
              <a:t> and Vinha products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suitable</a:t>
            </a:r>
            <a:r>
              <a:rPr lang="fi-FI" sz="1200" dirty="0"/>
              <a:t> for </a:t>
            </a:r>
            <a:r>
              <a:rPr lang="fi-FI" sz="1200" dirty="0" err="1"/>
              <a:t>repainting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-Follow</a:t>
            </a:r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quidelines</a:t>
            </a:r>
            <a:r>
              <a:rPr lang="fi-FI" sz="1200" dirty="0"/>
              <a:t> and </a:t>
            </a:r>
            <a:r>
              <a:rPr lang="fi-FI" sz="1200" dirty="0" err="1"/>
              <a:t>instructions</a:t>
            </a:r>
            <a:r>
              <a:rPr lang="fi-FI" sz="1200" dirty="0"/>
              <a:t> of the </a:t>
            </a:r>
            <a:r>
              <a:rPr lang="fi-FI" sz="1200" dirty="0" err="1"/>
              <a:t>repainting</a:t>
            </a:r>
            <a:r>
              <a:rPr lang="fi-FI" sz="1200" dirty="0"/>
              <a:t> </a:t>
            </a:r>
            <a:r>
              <a:rPr lang="fi-FI" sz="1200" dirty="0" err="1"/>
              <a:t>product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400" dirty="0"/>
          </a:p>
        </p:txBody>
      </p:sp>
      <p:pic>
        <p:nvPicPr>
          <p:cNvPr id="4" name="Picture 2" descr="C:\Users\tlamanle\AppData\Local\Microsoft\Windows\Temporary Internet Files\Content.Outlook\07SDXZFS\IMG_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3723142" cy="248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5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exterior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claddings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1200" dirty="0"/>
              <a:t>Pinja Wood </a:t>
            </a:r>
            <a:r>
              <a:rPr lang="fi-FI" sz="1200" dirty="0" err="1"/>
              <a:t>Stain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  	</a:t>
            </a:r>
            <a:r>
              <a:rPr lang="fi-FI" sz="1200" dirty="0" err="1"/>
              <a:t>-Tintable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</a:t>
            </a:r>
            <a:r>
              <a:rPr lang="fi-FI" sz="1200" dirty="0" err="1"/>
              <a:t>borne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stain</a:t>
            </a:r>
            <a:r>
              <a:rPr lang="fi-FI" sz="1200" dirty="0"/>
              <a:t> </a:t>
            </a:r>
          </a:p>
          <a:p>
            <a:pPr>
              <a:buFontTx/>
              <a:buNone/>
            </a:pPr>
            <a:r>
              <a:rPr lang="fi-FI" sz="1200" dirty="0"/>
              <a:t>	-</a:t>
            </a:r>
            <a:r>
              <a:rPr lang="fi-FI" sz="1200" dirty="0" err="1"/>
              <a:t>Akvi</a:t>
            </a:r>
            <a:r>
              <a:rPr lang="fi-FI" sz="1200" dirty="0"/>
              <a:t> </a:t>
            </a:r>
            <a:r>
              <a:rPr lang="fi-FI" sz="1200" dirty="0" err="1"/>
              <a:t>Tone</a:t>
            </a:r>
            <a:r>
              <a:rPr lang="fi-FI" sz="1200" dirty="0"/>
              <a:t> and </a:t>
            </a:r>
            <a:r>
              <a:rPr lang="fi-FI" sz="1200" dirty="0" err="1"/>
              <a:t>also</a:t>
            </a:r>
            <a:r>
              <a:rPr lang="fi-FI" sz="1200" dirty="0"/>
              <a:t> </a:t>
            </a:r>
            <a:r>
              <a:rPr lang="fi-FI" sz="1200" dirty="0" err="1"/>
              <a:t>Avatint</a:t>
            </a:r>
            <a:r>
              <a:rPr lang="fi-FI" sz="1200" dirty="0"/>
              <a:t> </a:t>
            </a:r>
            <a:r>
              <a:rPr lang="fi-FI" sz="1200" dirty="0" err="1"/>
              <a:t>tinting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  	</a:t>
            </a:r>
            <a:r>
              <a:rPr lang="fi-FI" sz="1200" dirty="0" err="1"/>
              <a:t>-Mostly</a:t>
            </a:r>
            <a:r>
              <a:rPr lang="fi-FI" sz="1200" dirty="0"/>
              <a:t> </a:t>
            </a:r>
            <a:r>
              <a:rPr lang="fi-FI" sz="1200" dirty="0" err="1"/>
              <a:t>used</a:t>
            </a:r>
            <a:r>
              <a:rPr lang="fi-FI" sz="1200" dirty="0"/>
              <a:t> in </a:t>
            </a:r>
            <a:r>
              <a:rPr lang="fi-FI" sz="1200" dirty="0" err="1"/>
              <a:t>window</a:t>
            </a:r>
            <a:r>
              <a:rPr lang="fi-FI" sz="1200" dirty="0"/>
              <a:t> </a:t>
            </a:r>
            <a:r>
              <a:rPr lang="fi-FI" sz="1200" dirty="0" err="1"/>
              <a:t>frame</a:t>
            </a:r>
            <a:r>
              <a:rPr lang="fi-FI" sz="1200" dirty="0"/>
              <a:t> </a:t>
            </a:r>
            <a:r>
              <a:rPr lang="fi-FI" sz="1200" dirty="0" err="1"/>
              <a:t>systems</a:t>
            </a:r>
            <a:r>
              <a:rPr lang="fi-FI" sz="1200" dirty="0"/>
              <a:t> </a:t>
            </a:r>
            <a:r>
              <a:rPr lang="fi-FI" sz="1200" dirty="0" err="1"/>
              <a:t>together</a:t>
            </a:r>
            <a:r>
              <a:rPr lang="fi-FI" sz="1200" dirty="0"/>
              <a:t> with </a:t>
            </a:r>
            <a:r>
              <a:rPr lang="fi-FI" sz="1200" dirty="0" err="1"/>
              <a:t>Pinjalac</a:t>
            </a:r>
            <a:r>
              <a:rPr lang="fi-FI" sz="1200" dirty="0"/>
              <a:t> HB </a:t>
            </a:r>
            <a:r>
              <a:rPr lang="fi-FI" sz="1200" dirty="0" err="1"/>
              <a:t>lacquer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-Also</a:t>
            </a:r>
            <a:r>
              <a:rPr lang="fi-FI" sz="1200" dirty="0"/>
              <a:t> </a:t>
            </a:r>
            <a:r>
              <a:rPr lang="fi-FI" sz="1200" dirty="0" err="1"/>
              <a:t>suitable</a:t>
            </a:r>
            <a:r>
              <a:rPr lang="fi-FI" sz="1200" dirty="0"/>
              <a:t> for </a:t>
            </a:r>
            <a:r>
              <a:rPr lang="fi-FI" sz="1200" dirty="0" err="1"/>
              <a:t>claddings</a:t>
            </a:r>
            <a:r>
              <a:rPr lang="fi-FI" sz="1200" dirty="0"/>
              <a:t> etc. </a:t>
            </a:r>
            <a:r>
              <a:rPr lang="fi-FI" sz="1200" dirty="0" err="1"/>
              <a:t>without</a:t>
            </a:r>
            <a:r>
              <a:rPr lang="fi-FI" sz="1200" dirty="0"/>
              <a:t> </a:t>
            </a:r>
            <a:r>
              <a:rPr lang="fi-FI" sz="1200" dirty="0" err="1"/>
              <a:t>lacquer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-Dipping</a:t>
            </a:r>
            <a:r>
              <a:rPr lang="fi-FI" sz="1200" dirty="0"/>
              <a:t>, </a:t>
            </a:r>
            <a:r>
              <a:rPr lang="fi-FI" sz="1200" dirty="0" err="1"/>
              <a:t>flow</a:t>
            </a:r>
            <a:r>
              <a:rPr lang="fi-FI" sz="1200" dirty="0"/>
              <a:t> </a:t>
            </a:r>
            <a:r>
              <a:rPr lang="fi-FI" sz="1200" dirty="0" err="1"/>
              <a:t>coating</a:t>
            </a:r>
            <a:r>
              <a:rPr lang="fi-FI" sz="1200" dirty="0"/>
              <a:t>, </a:t>
            </a:r>
            <a:r>
              <a:rPr lang="fi-FI" sz="1200" dirty="0" err="1"/>
              <a:t>spraying</a:t>
            </a:r>
            <a:r>
              <a:rPr lang="fi-FI" sz="1200" dirty="0"/>
              <a:t>, </a:t>
            </a:r>
            <a:r>
              <a:rPr lang="fi-FI" sz="1200" dirty="0" err="1"/>
              <a:t>vacuum</a:t>
            </a:r>
            <a:r>
              <a:rPr lang="fi-FI" sz="1200" dirty="0"/>
              <a:t>, </a:t>
            </a:r>
            <a:r>
              <a:rPr lang="fi-FI" sz="1200" dirty="0" err="1"/>
              <a:t>brushing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Pinja Color</a:t>
            </a:r>
          </a:p>
          <a:p>
            <a:pPr>
              <a:buFontTx/>
              <a:buNone/>
            </a:pPr>
            <a:r>
              <a:rPr lang="fi-FI" sz="1200" dirty="0"/>
              <a:t>Pinja Color HB (</a:t>
            </a:r>
            <a:r>
              <a:rPr lang="fi-FI" sz="1200" dirty="0" err="1"/>
              <a:t>higher</a:t>
            </a:r>
            <a:r>
              <a:rPr lang="fi-FI" sz="1200" dirty="0"/>
              <a:t> </a:t>
            </a:r>
            <a:r>
              <a:rPr lang="fi-FI" sz="1200" dirty="0" err="1"/>
              <a:t>viscosity</a:t>
            </a:r>
            <a:r>
              <a:rPr lang="fi-FI" sz="1200" dirty="0"/>
              <a:t>)</a:t>
            </a:r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-Tintable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</a:t>
            </a:r>
            <a:r>
              <a:rPr lang="fi-FI" sz="1200" dirty="0" err="1"/>
              <a:t>borne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stain</a:t>
            </a:r>
            <a:r>
              <a:rPr lang="fi-FI" sz="1200" dirty="0"/>
              <a:t> </a:t>
            </a:r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-Avatint</a:t>
            </a:r>
            <a:r>
              <a:rPr lang="fi-FI" sz="1200" dirty="0"/>
              <a:t> </a:t>
            </a:r>
            <a:r>
              <a:rPr lang="fi-FI" sz="1200" dirty="0" err="1"/>
              <a:t>tinting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-Claddings</a:t>
            </a:r>
            <a:r>
              <a:rPr lang="fi-FI" sz="1200" dirty="0"/>
              <a:t>, </a:t>
            </a:r>
            <a:r>
              <a:rPr lang="fi-FI" sz="1200" dirty="0" err="1"/>
              <a:t>garden</a:t>
            </a:r>
            <a:r>
              <a:rPr lang="fi-FI" sz="1200" dirty="0"/>
              <a:t> </a:t>
            </a:r>
            <a:r>
              <a:rPr lang="fi-FI" sz="1200" dirty="0" err="1"/>
              <a:t>furniture</a:t>
            </a:r>
            <a:r>
              <a:rPr lang="fi-FI" sz="1200" dirty="0"/>
              <a:t>, </a:t>
            </a:r>
            <a:r>
              <a:rPr lang="fi-FI" sz="1200" dirty="0" err="1"/>
              <a:t>log</a:t>
            </a:r>
            <a:r>
              <a:rPr lang="fi-FI" sz="1200" dirty="0"/>
              <a:t> </a:t>
            </a:r>
            <a:r>
              <a:rPr lang="fi-FI" sz="1200" dirty="0" err="1"/>
              <a:t>houses</a:t>
            </a:r>
            <a:r>
              <a:rPr lang="fi-FI" sz="1200" dirty="0"/>
              <a:t> etc.</a:t>
            </a:r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-Dipping</a:t>
            </a:r>
            <a:r>
              <a:rPr lang="fi-FI" sz="1200" dirty="0"/>
              <a:t>, </a:t>
            </a:r>
            <a:r>
              <a:rPr lang="fi-FI" sz="1200" dirty="0" err="1"/>
              <a:t>flow</a:t>
            </a:r>
            <a:r>
              <a:rPr lang="fi-FI" sz="1200" dirty="0"/>
              <a:t> </a:t>
            </a:r>
            <a:r>
              <a:rPr lang="fi-FI" sz="1200" dirty="0" err="1"/>
              <a:t>coating</a:t>
            </a:r>
            <a:r>
              <a:rPr lang="fi-FI" sz="1200" dirty="0"/>
              <a:t>, </a:t>
            </a:r>
            <a:r>
              <a:rPr lang="fi-FI" sz="1200" dirty="0" err="1"/>
              <a:t>spraying</a:t>
            </a:r>
            <a:r>
              <a:rPr lang="fi-FI" sz="1200" dirty="0"/>
              <a:t>, </a:t>
            </a: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coating</a:t>
            </a:r>
            <a:r>
              <a:rPr lang="fi-FI" sz="1200" dirty="0"/>
              <a:t>, </a:t>
            </a:r>
            <a:r>
              <a:rPr lang="fi-FI" sz="1200" dirty="0" err="1"/>
              <a:t>brushing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-Repainting</a:t>
            </a:r>
            <a:r>
              <a:rPr lang="fi-FI" sz="1200" dirty="0"/>
              <a:t> with Valtti Color and Valtti </a:t>
            </a:r>
            <a:r>
              <a:rPr lang="fi-FI" sz="1200" dirty="0" err="1"/>
              <a:t>Akvacolor</a:t>
            </a:r>
            <a:endParaRPr lang="fi-FI" sz="1200" dirty="0"/>
          </a:p>
          <a:p>
            <a:pPr>
              <a:buFontTx/>
              <a:buNone/>
            </a:pPr>
            <a:endParaRPr lang="fi-FI" dirty="0"/>
          </a:p>
          <a:p>
            <a:pPr>
              <a:buFontTx/>
              <a:buNone/>
            </a:pPr>
            <a:endParaRPr lang="fi-FI" dirty="0"/>
          </a:p>
        </p:txBody>
      </p:sp>
      <p:pic>
        <p:nvPicPr>
          <p:cNvPr id="4" name="Picture 2" descr="http://intra.tpc.com/SiteDirectory/tla_tc/Lists/References/Attachments/1666/hom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672409" cy="244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2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Wood </a:t>
            </a:r>
            <a:r>
              <a:rPr lang="fi-FI" sz="2400" dirty="0" err="1">
                <a:solidFill>
                  <a:schemeClr val="tx1"/>
                </a:solidFill>
              </a:rPr>
              <a:t>stains</a:t>
            </a:r>
            <a:r>
              <a:rPr lang="fi-FI" sz="2400" dirty="0">
                <a:solidFill>
                  <a:schemeClr val="tx1"/>
                </a:solidFill>
              </a:rPr>
              <a:t> for </a:t>
            </a:r>
            <a:r>
              <a:rPr lang="fi-FI" sz="2400" dirty="0" err="1">
                <a:solidFill>
                  <a:schemeClr val="tx1"/>
                </a:solidFill>
              </a:rPr>
              <a:t>exterior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claddings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Pinja </a:t>
            </a:r>
            <a:r>
              <a:rPr lang="fi-FI" sz="1200" dirty="0" err="1"/>
              <a:t>W-Oil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  	</a:t>
            </a:r>
            <a:r>
              <a:rPr lang="fi-FI" sz="1200" dirty="0" err="1"/>
              <a:t>-Tintable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</a:t>
            </a:r>
            <a:r>
              <a:rPr lang="fi-FI" sz="1200" dirty="0" err="1"/>
              <a:t>borne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 </a:t>
            </a:r>
          </a:p>
          <a:p>
            <a:pPr>
              <a:buFontTx/>
              <a:buNone/>
            </a:pPr>
            <a:r>
              <a:rPr lang="fi-FI" sz="1200" dirty="0"/>
              <a:t>	-</a:t>
            </a:r>
            <a:r>
              <a:rPr lang="fi-FI" sz="1200" dirty="0" err="1"/>
              <a:t>Akvi</a:t>
            </a:r>
            <a:r>
              <a:rPr lang="fi-FI" sz="1200" dirty="0"/>
              <a:t> </a:t>
            </a:r>
            <a:r>
              <a:rPr lang="fi-FI" sz="1200" dirty="0" err="1"/>
              <a:t>Tone</a:t>
            </a:r>
            <a:r>
              <a:rPr lang="fi-FI" sz="1200" dirty="0"/>
              <a:t> and </a:t>
            </a:r>
            <a:r>
              <a:rPr lang="fi-FI" sz="1200" dirty="0" err="1"/>
              <a:t>Avatint</a:t>
            </a:r>
            <a:r>
              <a:rPr lang="fi-FI" sz="1200" dirty="0"/>
              <a:t> </a:t>
            </a:r>
            <a:r>
              <a:rPr lang="fi-FI" sz="1200" dirty="0" err="1"/>
              <a:t>tinting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-Good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</a:t>
            </a:r>
            <a:r>
              <a:rPr lang="fi-FI" sz="1200" dirty="0" err="1"/>
              <a:t>repellency</a:t>
            </a:r>
            <a:r>
              <a:rPr lang="fi-FI" sz="1200" dirty="0"/>
              <a:t> </a:t>
            </a:r>
            <a:r>
              <a:rPr lang="fi-FI" sz="1200" dirty="0" err="1"/>
              <a:t>effect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-Less</a:t>
            </a:r>
            <a:r>
              <a:rPr lang="fi-FI" sz="1200" dirty="0"/>
              <a:t> </a:t>
            </a:r>
            <a:r>
              <a:rPr lang="fi-FI" sz="1200" dirty="0" err="1"/>
              <a:t>cracking</a:t>
            </a:r>
            <a:r>
              <a:rPr lang="fi-FI" sz="1200" dirty="0"/>
              <a:t> of the </a:t>
            </a:r>
            <a:r>
              <a:rPr lang="fi-FI" sz="1200" dirty="0" err="1"/>
              <a:t>wood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-Claddings</a:t>
            </a:r>
            <a:r>
              <a:rPr lang="fi-FI" sz="1200" dirty="0"/>
              <a:t>, </a:t>
            </a:r>
            <a:r>
              <a:rPr lang="fi-FI" sz="1200" dirty="0" err="1"/>
              <a:t>log</a:t>
            </a:r>
            <a:r>
              <a:rPr lang="fi-FI" sz="1200" dirty="0"/>
              <a:t> </a:t>
            </a:r>
            <a:r>
              <a:rPr lang="fi-FI" sz="1200" dirty="0" err="1"/>
              <a:t>houses</a:t>
            </a:r>
            <a:r>
              <a:rPr lang="fi-FI" sz="1200" dirty="0"/>
              <a:t>, </a:t>
            </a:r>
            <a:r>
              <a:rPr lang="fi-FI" sz="1200" dirty="0" err="1"/>
              <a:t>garden</a:t>
            </a:r>
            <a:r>
              <a:rPr lang="fi-FI" sz="1200" dirty="0"/>
              <a:t> </a:t>
            </a:r>
            <a:r>
              <a:rPr lang="fi-FI" sz="1200" dirty="0" err="1"/>
              <a:t>furniture</a:t>
            </a:r>
            <a:r>
              <a:rPr lang="fi-FI" sz="1200" dirty="0"/>
              <a:t>, </a:t>
            </a:r>
            <a:r>
              <a:rPr lang="fi-FI" sz="1200" dirty="0" err="1"/>
              <a:t>decking</a:t>
            </a:r>
            <a:r>
              <a:rPr lang="fi-FI" sz="1200" dirty="0"/>
              <a:t>, etc.</a:t>
            </a:r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Pinja Color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-Tintable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</a:t>
            </a:r>
            <a:r>
              <a:rPr lang="fi-FI" sz="1200" dirty="0" err="1"/>
              <a:t>borne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-Avatint</a:t>
            </a:r>
            <a:r>
              <a:rPr lang="fi-FI" sz="1200" dirty="0"/>
              <a:t> </a:t>
            </a:r>
            <a:r>
              <a:rPr lang="fi-FI" sz="1200" dirty="0" err="1"/>
              <a:t>tinting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-Very</a:t>
            </a:r>
            <a:r>
              <a:rPr lang="fi-FI" sz="1200" dirty="0"/>
              <a:t> </a:t>
            </a:r>
            <a:r>
              <a:rPr lang="fi-FI" sz="1200" dirty="0" err="1"/>
              <a:t>good</a:t>
            </a:r>
            <a:r>
              <a:rPr lang="fi-FI" sz="1200" dirty="0"/>
              <a:t> </a:t>
            </a:r>
            <a:r>
              <a:rPr lang="fi-FI" sz="1200" dirty="0" err="1"/>
              <a:t>penetration</a:t>
            </a:r>
            <a:r>
              <a:rPr lang="fi-FI" sz="1200" dirty="0"/>
              <a:t> </a:t>
            </a:r>
            <a:r>
              <a:rPr lang="fi-FI" sz="1200" dirty="0" err="1"/>
              <a:t>properties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	</a:t>
            </a:r>
            <a:r>
              <a:rPr lang="fi-FI" sz="1200" dirty="0" err="1"/>
              <a:t>-Deckings</a:t>
            </a:r>
            <a:r>
              <a:rPr lang="fi-FI" sz="1200" dirty="0"/>
              <a:t>, </a:t>
            </a:r>
            <a:r>
              <a:rPr lang="fi-FI" sz="1200" dirty="0" err="1"/>
              <a:t>terracies</a:t>
            </a:r>
            <a:r>
              <a:rPr lang="fi-FI" sz="1200" dirty="0"/>
              <a:t>,  </a:t>
            </a:r>
            <a:r>
              <a:rPr lang="fi-FI" sz="1200" dirty="0" err="1"/>
              <a:t>garden</a:t>
            </a:r>
            <a:r>
              <a:rPr lang="fi-FI" sz="1200" dirty="0"/>
              <a:t> </a:t>
            </a:r>
            <a:r>
              <a:rPr lang="fi-FI" sz="1200" dirty="0" err="1"/>
              <a:t>furniture</a:t>
            </a: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r>
              <a:rPr lang="fi-FI" sz="1200" dirty="0" err="1"/>
              <a:t>-Repainting</a:t>
            </a:r>
            <a:r>
              <a:rPr lang="fi-FI" sz="1200" dirty="0"/>
              <a:t> with Valtti Wood </a:t>
            </a:r>
            <a:r>
              <a:rPr lang="fi-FI" sz="1200" dirty="0" err="1"/>
              <a:t>Oil</a:t>
            </a:r>
            <a:r>
              <a:rPr lang="fi-FI" sz="1200" dirty="0"/>
              <a:t>, Valtti Color, Valtti </a:t>
            </a:r>
            <a:r>
              <a:rPr lang="fi-FI" sz="1200" dirty="0" err="1"/>
              <a:t>Akvacolor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5310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Benefits</a:t>
            </a:r>
            <a:r>
              <a:rPr lang="fi-FI" sz="2000" dirty="0">
                <a:solidFill>
                  <a:schemeClr val="tx1"/>
                </a:solidFill>
              </a:rPr>
              <a:t> of </a:t>
            </a:r>
            <a:r>
              <a:rPr lang="fi-FI" sz="2000" dirty="0" err="1">
                <a:solidFill>
                  <a:schemeClr val="tx1"/>
                </a:solidFill>
              </a:rPr>
              <a:t>industrial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compared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on </a:t>
            </a:r>
            <a:r>
              <a:rPr lang="fi-FI" sz="2000" dirty="0" err="1">
                <a:solidFill>
                  <a:schemeClr val="tx1"/>
                </a:solidFill>
              </a:rPr>
              <a:t>construction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site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dirty="0" err="1"/>
              <a:t>-Wood</a:t>
            </a:r>
            <a:r>
              <a:rPr lang="fi-FI" sz="1200" dirty="0"/>
              <a:t> is </a:t>
            </a:r>
            <a:r>
              <a:rPr lang="fi-FI" sz="1200" dirty="0" err="1"/>
              <a:t>stored</a:t>
            </a:r>
            <a:r>
              <a:rPr lang="fi-FI" sz="1200" dirty="0"/>
              <a:t> in </a:t>
            </a:r>
            <a:r>
              <a:rPr lang="fi-FI" sz="1200" dirty="0" err="1"/>
              <a:t>well</a:t>
            </a:r>
            <a:r>
              <a:rPr lang="fi-FI" sz="1200" dirty="0"/>
              <a:t> </a:t>
            </a:r>
            <a:r>
              <a:rPr lang="fi-FI" sz="1200" dirty="0" err="1"/>
              <a:t>ventilated</a:t>
            </a:r>
            <a:r>
              <a:rPr lang="fi-FI" sz="1200" dirty="0"/>
              <a:t> and </a:t>
            </a:r>
            <a:r>
              <a:rPr lang="fi-FI" sz="1200" dirty="0" err="1"/>
              <a:t>sheltered</a:t>
            </a:r>
            <a:r>
              <a:rPr lang="fi-FI" sz="1200" dirty="0"/>
              <a:t> </a:t>
            </a:r>
            <a:r>
              <a:rPr lang="fi-FI" sz="1200" dirty="0" err="1"/>
              <a:t>area</a:t>
            </a:r>
            <a:r>
              <a:rPr lang="fi-FI" sz="1200" dirty="0"/>
              <a:t> and </a:t>
            </a:r>
            <a:r>
              <a:rPr lang="fi-FI" sz="1200" dirty="0" err="1"/>
              <a:t>wheather</a:t>
            </a:r>
            <a:r>
              <a:rPr lang="fi-FI" sz="1200" dirty="0"/>
              <a:t> </a:t>
            </a:r>
            <a:r>
              <a:rPr lang="fi-FI" sz="1200" dirty="0" err="1"/>
              <a:t>does</a:t>
            </a:r>
            <a:r>
              <a:rPr lang="fi-FI" sz="1200" dirty="0"/>
              <a:t> </a:t>
            </a:r>
            <a:r>
              <a:rPr lang="fi-FI" sz="1200" dirty="0" err="1"/>
              <a:t>not</a:t>
            </a:r>
            <a:r>
              <a:rPr lang="fi-FI" sz="1200" dirty="0"/>
              <a:t> </a:t>
            </a:r>
            <a:r>
              <a:rPr lang="fi-FI" sz="1200" dirty="0" err="1"/>
              <a:t>impair</a:t>
            </a:r>
            <a:r>
              <a:rPr lang="fi-FI" sz="1200" dirty="0"/>
              <a:t> the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quality</a:t>
            </a:r>
            <a:endParaRPr lang="fi-FI" sz="1200" dirty="0"/>
          </a:p>
          <a:p>
            <a:r>
              <a:rPr lang="fi-FI" sz="1200" dirty="0" err="1"/>
              <a:t>-Control</a:t>
            </a:r>
            <a:r>
              <a:rPr lang="fi-FI" sz="1200" dirty="0"/>
              <a:t> of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humidity</a:t>
            </a:r>
            <a:r>
              <a:rPr lang="fi-FI" sz="1200" dirty="0"/>
              <a:t> and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purity</a:t>
            </a:r>
            <a:r>
              <a:rPr lang="fi-FI" sz="1200" dirty="0"/>
              <a:t> </a:t>
            </a:r>
            <a:r>
              <a:rPr lang="fi-FI" sz="1200" dirty="0" err="1"/>
              <a:t>before</a:t>
            </a:r>
            <a:r>
              <a:rPr lang="fi-FI" sz="1200" dirty="0"/>
              <a:t> </a:t>
            </a:r>
            <a:r>
              <a:rPr lang="fi-FI" sz="1200" dirty="0" err="1"/>
              <a:t>painting</a:t>
            </a:r>
            <a:endParaRPr lang="fi-FI" sz="1200" dirty="0"/>
          </a:p>
          <a:p>
            <a:r>
              <a:rPr lang="fi-FI" sz="1200" dirty="0" err="1"/>
              <a:t>-Controlled</a:t>
            </a:r>
            <a:r>
              <a:rPr lang="fi-FI" sz="1200" dirty="0"/>
              <a:t> </a:t>
            </a:r>
            <a:r>
              <a:rPr lang="fi-FI" sz="1200" dirty="0" err="1"/>
              <a:t>application</a:t>
            </a:r>
            <a:r>
              <a:rPr lang="fi-FI" sz="1200" dirty="0"/>
              <a:t> and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conditions</a:t>
            </a:r>
            <a:r>
              <a:rPr lang="fi-FI" sz="1200" dirty="0"/>
              <a:t> </a:t>
            </a:r>
            <a:r>
              <a:rPr lang="fi-FI" sz="1200" dirty="0" err="1"/>
              <a:t>improve</a:t>
            </a:r>
            <a:r>
              <a:rPr lang="fi-FI" sz="1200" dirty="0"/>
              <a:t> </a:t>
            </a:r>
            <a:r>
              <a:rPr lang="fi-FI" sz="1200" dirty="0" err="1"/>
              <a:t>painting</a:t>
            </a:r>
            <a:r>
              <a:rPr lang="fi-FI" sz="1200" dirty="0"/>
              <a:t> </a:t>
            </a:r>
            <a:r>
              <a:rPr lang="fi-FI" sz="1200" dirty="0" err="1"/>
              <a:t>quality</a:t>
            </a:r>
            <a:endParaRPr lang="fi-FI" sz="1200" dirty="0"/>
          </a:p>
          <a:p>
            <a:r>
              <a:rPr lang="fi-FI" sz="1200" dirty="0" err="1"/>
              <a:t>-Drying</a:t>
            </a:r>
            <a:r>
              <a:rPr lang="fi-FI" sz="1200" dirty="0"/>
              <a:t> in </a:t>
            </a:r>
            <a:r>
              <a:rPr lang="fi-FI" sz="1200" dirty="0" err="1"/>
              <a:t>conventional</a:t>
            </a:r>
            <a:r>
              <a:rPr lang="fi-FI" sz="1200" dirty="0"/>
              <a:t> oven </a:t>
            </a:r>
            <a:r>
              <a:rPr lang="fi-FI" sz="1200" dirty="0" err="1"/>
              <a:t>improves</a:t>
            </a:r>
            <a:r>
              <a:rPr lang="fi-FI" sz="1200" dirty="0"/>
              <a:t> </a:t>
            </a:r>
            <a:r>
              <a:rPr lang="fi-FI" sz="1200" dirty="0" err="1"/>
              <a:t>adhesion</a:t>
            </a:r>
            <a:r>
              <a:rPr lang="fi-FI" sz="1200" dirty="0"/>
              <a:t> as </a:t>
            </a:r>
            <a:r>
              <a:rPr lang="fi-FI" sz="1200" dirty="0" err="1"/>
              <a:t>well</a:t>
            </a:r>
            <a:r>
              <a:rPr lang="fi-FI" sz="1200" dirty="0"/>
              <a:t> as </a:t>
            </a:r>
            <a:r>
              <a:rPr lang="fi-FI" sz="1200" dirty="0" err="1"/>
              <a:t>water</a:t>
            </a:r>
            <a:r>
              <a:rPr lang="fi-FI" sz="1200" dirty="0"/>
              <a:t> and </a:t>
            </a:r>
            <a:r>
              <a:rPr lang="fi-FI" sz="1200" dirty="0" err="1"/>
              <a:t>humidity</a:t>
            </a:r>
            <a:r>
              <a:rPr lang="fi-FI" sz="1200" dirty="0"/>
              <a:t> </a:t>
            </a:r>
            <a:r>
              <a:rPr lang="fi-FI" sz="1200" dirty="0" err="1"/>
              <a:t>resistance</a:t>
            </a:r>
            <a:r>
              <a:rPr lang="fi-FI" sz="1200" dirty="0"/>
              <a:t> etc.</a:t>
            </a:r>
          </a:p>
          <a:p>
            <a:r>
              <a:rPr lang="fi-FI" sz="1200" dirty="0" err="1"/>
              <a:t>-Painting</a:t>
            </a:r>
            <a:r>
              <a:rPr lang="fi-FI" sz="1200" dirty="0"/>
              <a:t> of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panel</a:t>
            </a:r>
            <a:r>
              <a:rPr lang="fi-FI" sz="1200" dirty="0"/>
              <a:t> </a:t>
            </a:r>
            <a:r>
              <a:rPr lang="fi-FI" sz="1200" dirty="0" err="1"/>
              <a:t>three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</a:t>
            </a:r>
            <a:r>
              <a:rPr lang="fi-FI" sz="1200" dirty="0" err="1"/>
              <a:t>four</a:t>
            </a:r>
            <a:r>
              <a:rPr lang="fi-FI" sz="1200" dirty="0"/>
              <a:t> </a:t>
            </a:r>
            <a:r>
              <a:rPr lang="fi-FI" sz="1200" dirty="0" err="1"/>
              <a:t>sides</a:t>
            </a:r>
            <a:r>
              <a:rPr lang="fi-FI" sz="1200" dirty="0"/>
              <a:t> </a:t>
            </a:r>
            <a:r>
              <a:rPr lang="fi-FI" sz="1200" dirty="0" err="1"/>
              <a:t>effectively</a:t>
            </a:r>
            <a:r>
              <a:rPr lang="fi-FI" sz="1200" dirty="0"/>
              <a:t> and </a:t>
            </a:r>
            <a:r>
              <a:rPr lang="fi-FI" sz="1200" dirty="0" err="1"/>
              <a:t>regular</a:t>
            </a:r>
            <a:r>
              <a:rPr lang="fi-FI" sz="1200" dirty="0"/>
              <a:t> </a:t>
            </a:r>
            <a:r>
              <a:rPr lang="fi-FI" sz="1200" dirty="0" err="1"/>
              <a:t>controlled</a:t>
            </a:r>
            <a:r>
              <a:rPr lang="fi-FI" sz="1200" dirty="0"/>
              <a:t> </a:t>
            </a:r>
            <a:r>
              <a:rPr lang="fi-FI" sz="1200" dirty="0" err="1"/>
              <a:t>paint</a:t>
            </a:r>
            <a:r>
              <a:rPr lang="fi-FI" sz="1200" dirty="0"/>
              <a:t> </a:t>
            </a:r>
            <a:r>
              <a:rPr lang="fi-FI" sz="1200" dirty="0" err="1"/>
              <a:t>film</a:t>
            </a:r>
            <a:r>
              <a:rPr lang="fi-FI" sz="1200" dirty="0"/>
              <a:t> </a:t>
            </a:r>
            <a:r>
              <a:rPr lang="fi-FI" sz="1200" dirty="0" err="1"/>
              <a:t>thickness</a:t>
            </a:r>
            <a:endParaRPr lang="fi-FI" sz="1200" dirty="0"/>
          </a:p>
          <a:p>
            <a:r>
              <a:rPr lang="fi-FI" sz="1200" dirty="0" err="1"/>
              <a:t>-Fast</a:t>
            </a:r>
            <a:r>
              <a:rPr lang="fi-FI" sz="1200" dirty="0"/>
              <a:t> and </a:t>
            </a:r>
            <a:r>
              <a:rPr lang="fi-FI" sz="1200" dirty="0" err="1"/>
              <a:t>cost</a:t>
            </a:r>
            <a:r>
              <a:rPr lang="fi-FI" sz="1200" dirty="0"/>
              <a:t> </a:t>
            </a:r>
            <a:r>
              <a:rPr lang="fi-FI" sz="1200" dirty="0" err="1"/>
              <a:t>effective</a:t>
            </a:r>
            <a:r>
              <a:rPr lang="fi-FI" sz="1200" dirty="0"/>
              <a:t> </a:t>
            </a:r>
            <a:r>
              <a:rPr lang="fi-FI" sz="1200" dirty="0" err="1"/>
              <a:t>painting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to the </a:t>
            </a:r>
            <a:r>
              <a:rPr lang="fi-FI" sz="1200" dirty="0" err="1"/>
              <a:t>painting</a:t>
            </a:r>
            <a:r>
              <a:rPr lang="fi-FI" sz="1200" dirty="0"/>
              <a:t> on </a:t>
            </a:r>
            <a:r>
              <a:rPr lang="fi-FI" sz="1200" dirty="0" err="1"/>
              <a:t>construction</a:t>
            </a:r>
            <a:r>
              <a:rPr lang="fi-FI" sz="1200" dirty="0"/>
              <a:t> </a:t>
            </a:r>
            <a:r>
              <a:rPr lang="fi-FI" sz="1200" dirty="0" err="1"/>
              <a:t>site</a:t>
            </a:r>
            <a:endParaRPr lang="fi-FI" sz="1200" dirty="0"/>
          </a:p>
          <a:p>
            <a:r>
              <a:rPr lang="fi-FI" sz="1200" dirty="0"/>
              <a:t>-</a:t>
            </a:r>
            <a:r>
              <a:rPr lang="en-US" sz="1200" dirty="0"/>
              <a:t>Nowadays, construction work is performed year round and painted wood elements are installed at a time when finishing cannot be done outdoors.</a:t>
            </a:r>
            <a:endParaRPr lang="fi-FI" sz="1200" dirty="0"/>
          </a:p>
          <a:p>
            <a:r>
              <a:rPr lang="en-US" sz="1400" dirty="0"/>
              <a:t> </a:t>
            </a:r>
            <a:endParaRPr lang="fi-FI" sz="1400" dirty="0"/>
          </a:p>
          <a:p>
            <a:endParaRPr lang="fi-FI" sz="1400" dirty="0"/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ea typeface="MS PGothic" pitchFamily="34" charset="-128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>
              <a:ea typeface="MS PGothic" pitchFamily="34" charset="-128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02" y="3861048"/>
            <a:ext cx="2575283" cy="25649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73900"/>
            <a:ext cx="2575283" cy="25649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1994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NEW Pinja </a:t>
            </a:r>
            <a:r>
              <a:rPr lang="fi-FI" sz="1800" dirty="0" err="1"/>
              <a:t>Color</a:t>
            </a:r>
            <a:r>
              <a:rPr lang="fi-FI" sz="1800" dirty="0"/>
              <a:t> Plus –</a:t>
            </a:r>
            <a:r>
              <a:rPr lang="fi-FI" sz="1800" dirty="0" err="1"/>
              <a:t>woodstain</a:t>
            </a:r>
            <a:r>
              <a:rPr lang="fi-FI" sz="1800" dirty="0"/>
              <a:t> </a:t>
            </a:r>
            <a:r>
              <a:rPr lang="fi-FI" sz="1800" dirty="0" err="1"/>
              <a:t>which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long </a:t>
            </a:r>
            <a:r>
              <a:rPr lang="fi-FI" sz="1800" dirty="0" err="1"/>
              <a:t>maintanance</a:t>
            </a:r>
            <a:r>
              <a:rPr lang="fi-FI" sz="1800" dirty="0"/>
              <a:t> </a:t>
            </a:r>
            <a:r>
              <a:rPr lang="fi-FI" sz="1800" dirty="0" err="1"/>
              <a:t>time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dirty="0"/>
              <a:t>• </a:t>
            </a:r>
            <a:r>
              <a:rPr lang="fi-FI" sz="1200" dirty="0" err="1"/>
              <a:t>Fast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woodstain</a:t>
            </a:r>
            <a:r>
              <a:rPr lang="fi-FI" sz="1200" dirty="0"/>
              <a:t> for </a:t>
            </a:r>
            <a:r>
              <a:rPr lang="fi-FI" sz="1200" dirty="0" err="1"/>
              <a:t>claddings</a:t>
            </a:r>
            <a:r>
              <a:rPr lang="fi-FI" sz="1200" dirty="0"/>
              <a:t> and </a:t>
            </a:r>
            <a:r>
              <a:rPr lang="fi-FI" sz="1200" dirty="0" err="1"/>
              <a:t>glued</a:t>
            </a:r>
            <a:r>
              <a:rPr lang="fi-FI" sz="1200" dirty="0"/>
              <a:t> </a:t>
            </a:r>
            <a:r>
              <a:rPr lang="fi-FI" sz="1200" dirty="0" err="1"/>
              <a:t>log</a:t>
            </a:r>
            <a:r>
              <a:rPr lang="fi-FI" sz="1200" dirty="0"/>
              <a:t> </a:t>
            </a:r>
            <a:r>
              <a:rPr lang="fi-FI" sz="1200" dirty="0" err="1"/>
              <a:t>facades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Higher</a:t>
            </a:r>
            <a:r>
              <a:rPr lang="fi-FI" sz="1200" dirty="0"/>
              <a:t> </a:t>
            </a:r>
            <a:r>
              <a:rPr lang="fi-FI" sz="1200" dirty="0" err="1"/>
              <a:t>solid</a:t>
            </a:r>
            <a:r>
              <a:rPr lang="fi-FI" sz="1200" dirty="0"/>
              <a:t> </a:t>
            </a:r>
            <a:r>
              <a:rPr lang="fi-FI" sz="1200" dirty="0" err="1"/>
              <a:t>content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normal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stains</a:t>
            </a:r>
            <a:r>
              <a:rPr lang="fi-FI" sz="1200" dirty="0"/>
              <a:t>   -28 </a:t>
            </a:r>
            <a:r>
              <a:rPr lang="fi-FI" sz="1200" dirty="0" err="1"/>
              <a:t>vol</a:t>
            </a:r>
            <a:r>
              <a:rPr lang="fi-FI" sz="1200" dirty="0"/>
              <a:t>-% </a:t>
            </a:r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Clear</a:t>
            </a:r>
            <a:r>
              <a:rPr lang="fi-FI" sz="1200" dirty="0"/>
              <a:t> and Super </a:t>
            </a:r>
            <a:r>
              <a:rPr lang="fi-FI" sz="1200" dirty="0" err="1"/>
              <a:t>Color</a:t>
            </a:r>
            <a:r>
              <a:rPr lang="fi-FI" sz="1200" dirty="0"/>
              <a:t> </a:t>
            </a:r>
            <a:r>
              <a:rPr lang="fi-FI" sz="1200" dirty="0" err="1"/>
              <a:t>bases</a:t>
            </a:r>
            <a:r>
              <a:rPr lang="fi-FI" sz="1200" dirty="0"/>
              <a:t>  </a:t>
            </a:r>
          </a:p>
          <a:p>
            <a:endParaRPr lang="fi-FI" sz="1200" dirty="0"/>
          </a:p>
          <a:p>
            <a:r>
              <a:rPr lang="fi-FI" sz="1200" dirty="0"/>
              <a:t>• Super </a:t>
            </a:r>
            <a:r>
              <a:rPr lang="fi-FI" sz="1200" dirty="0" err="1"/>
              <a:t>Color</a:t>
            </a:r>
            <a:r>
              <a:rPr lang="fi-FI" sz="1200" dirty="0"/>
              <a:t> </a:t>
            </a:r>
            <a:r>
              <a:rPr lang="fi-FI" sz="1200" dirty="0" err="1"/>
              <a:t>base</a:t>
            </a:r>
            <a:r>
              <a:rPr lang="fi-FI" sz="1200" dirty="0"/>
              <a:t> </a:t>
            </a:r>
            <a:r>
              <a:rPr lang="fi-FI" sz="1200" dirty="0" err="1"/>
              <a:t>contains</a:t>
            </a:r>
            <a:r>
              <a:rPr lang="fi-FI" sz="1200" dirty="0"/>
              <a:t> </a:t>
            </a:r>
            <a:r>
              <a:rPr lang="fi-FI" sz="1200" dirty="0" err="1"/>
              <a:t>transparent</a:t>
            </a:r>
            <a:r>
              <a:rPr lang="fi-FI" sz="1200" dirty="0"/>
              <a:t> </a:t>
            </a:r>
            <a:r>
              <a:rPr lang="fi-FI" sz="1200" dirty="0" err="1"/>
              <a:t>pigments</a:t>
            </a:r>
            <a:r>
              <a:rPr lang="fi-FI" sz="1200" dirty="0"/>
              <a:t> </a:t>
            </a:r>
            <a:r>
              <a:rPr lang="fi-FI" sz="1200" dirty="0" err="1"/>
              <a:t>which</a:t>
            </a:r>
            <a:r>
              <a:rPr lang="fi-FI" sz="1200" dirty="0"/>
              <a:t> </a:t>
            </a:r>
            <a:r>
              <a:rPr lang="fi-FI" sz="1200" dirty="0" err="1"/>
              <a:t>together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uv-</a:t>
            </a:r>
            <a:r>
              <a:rPr lang="fi-FI" sz="1200" dirty="0" err="1"/>
              <a:t>protection</a:t>
            </a:r>
            <a:r>
              <a:rPr lang="fi-FI" sz="1200" dirty="0"/>
              <a:t> </a:t>
            </a:r>
            <a:r>
              <a:rPr lang="fi-FI" sz="1200" dirty="0" err="1"/>
              <a:t>agent</a:t>
            </a:r>
            <a:r>
              <a:rPr lang="fi-FI" sz="1200" dirty="0"/>
              <a:t> </a:t>
            </a:r>
            <a:r>
              <a:rPr lang="fi-FI" sz="1200" dirty="0" err="1"/>
              <a:t>gives</a:t>
            </a:r>
            <a:r>
              <a:rPr lang="fi-FI" sz="1200" dirty="0"/>
              <a:t> </a:t>
            </a:r>
            <a:r>
              <a:rPr lang="fi-FI" sz="1200" dirty="0" err="1"/>
              <a:t>superior</a:t>
            </a:r>
            <a:r>
              <a:rPr lang="fi-FI" sz="1200" dirty="0"/>
              <a:t> </a:t>
            </a:r>
            <a:r>
              <a:rPr lang="fi-FI" sz="1200" dirty="0" err="1"/>
              <a:t>sunlight</a:t>
            </a:r>
            <a:r>
              <a:rPr lang="fi-FI" sz="1200" dirty="0"/>
              <a:t> </a:t>
            </a:r>
            <a:r>
              <a:rPr lang="fi-FI" sz="1200" dirty="0" err="1"/>
              <a:t>protection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Maintanance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r>
              <a:rPr lang="fi-FI" sz="1200" dirty="0"/>
              <a:t> to 10 </a:t>
            </a:r>
            <a:r>
              <a:rPr lang="fi-FI" sz="1200" dirty="0" err="1"/>
              <a:t>years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</a:t>
            </a:r>
            <a:r>
              <a:rPr lang="fi-FI" sz="1200" dirty="0" err="1"/>
              <a:t>Exellent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and </a:t>
            </a:r>
            <a:r>
              <a:rPr lang="fi-FI" sz="1200" dirty="0" err="1"/>
              <a:t>humidity</a:t>
            </a:r>
            <a:r>
              <a:rPr lang="fi-FI" sz="1200" dirty="0"/>
              <a:t> </a:t>
            </a:r>
            <a:r>
              <a:rPr lang="fi-FI" sz="1200" dirty="0" err="1"/>
              <a:t>resistance</a:t>
            </a:r>
            <a:r>
              <a:rPr lang="fi-FI" sz="1200" dirty="0"/>
              <a:t> </a:t>
            </a:r>
            <a:r>
              <a:rPr lang="fi-FI" sz="1200" dirty="0" err="1"/>
              <a:t>minimise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cracking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• For </a:t>
            </a:r>
            <a:r>
              <a:rPr lang="fi-FI" sz="1200" dirty="0" err="1"/>
              <a:t>planed</a:t>
            </a:r>
            <a:r>
              <a:rPr lang="fi-FI" sz="1200" dirty="0"/>
              <a:t> and </a:t>
            </a:r>
            <a:r>
              <a:rPr lang="fi-FI" sz="1200" dirty="0" err="1"/>
              <a:t>fine</a:t>
            </a:r>
            <a:r>
              <a:rPr lang="fi-FI" sz="1200" dirty="0"/>
              <a:t> </a:t>
            </a:r>
            <a:r>
              <a:rPr lang="fi-FI" sz="1200" dirty="0" err="1"/>
              <a:t>sawn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as </a:t>
            </a:r>
            <a:r>
              <a:rPr lang="fi-FI" sz="1200" dirty="0" err="1"/>
              <a:t>well</a:t>
            </a:r>
            <a:r>
              <a:rPr lang="fi-FI" sz="1200" dirty="0"/>
              <a:t> as </a:t>
            </a:r>
            <a:r>
              <a:rPr lang="fi-FI" sz="1200" dirty="0" err="1"/>
              <a:t>thermo</a:t>
            </a:r>
            <a:r>
              <a:rPr lang="fi-FI" sz="1200" dirty="0"/>
              <a:t> and </a:t>
            </a: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impregnated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Typical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r>
              <a:rPr lang="fi-FI" sz="1200" dirty="0"/>
              <a:t>:</a:t>
            </a:r>
          </a:p>
          <a:p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Pinja Wood </a:t>
            </a:r>
            <a:r>
              <a:rPr lang="fi-FI" sz="1200" dirty="0" err="1"/>
              <a:t>Stain</a:t>
            </a:r>
            <a:endParaRPr lang="fi-FI" sz="1200" dirty="0"/>
          </a:p>
          <a:p>
            <a:r>
              <a:rPr lang="fi-FI" sz="1200" dirty="0"/>
              <a:t>2x Pinja </a:t>
            </a:r>
            <a:r>
              <a:rPr lang="fi-FI" sz="1200" dirty="0" err="1"/>
              <a:t>Color</a:t>
            </a:r>
            <a:r>
              <a:rPr lang="fi-FI" sz="1200" dirty="0"/>
              <a:t> Plus</a:t>
            </a:r>
          </a:p>
          <a:p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927193"/>
            <a:ext cx="2058271" cy="18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3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Typical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200" dirty="0" err="1"/>
              <a:t>-Manual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</a:t>
            </a:r>
            <a:r>
              <a:rPr lang="fi-FI" sz="1200" dirty="0" err="1"/>
              <a:t>automatic</a:t>
            </a:r>
            <a:r>
              <a:rPr lang="fi-FI" sz="1200" dirty="0"/>
              <a:t> </a:t>
            </a:r>
            <a:r>
              <a:rPr lang="fi-FI" sz="1200" dirty="0" err="1"/>
              <a:t>spraying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-Vacuum</a:t>
            </a:r>
            <a:r>
              <a:rPr lang="fi-FI" sz="1200" dirty="0"/>
              <a:t> and </a:t>
            </a:r>
            <a:r>
              <a:rPr lang="fi-FI" sz="1200" dirty="0" err="1"/>
              <a:t>brushing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r>
              <a:rPr lang="fi-FI" sz="1200" dirty="0"/>
              <a:t> </a:t>
            </a:r>
            <a:r>
              <a:rPr lang="fi-FI" sz="1200" dirty="0" err="1"/>
              <a:t>application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-Dipping</a:t>
            </a:r>
            <a:r>
              <a:rPr lang="fi-FI" sz="1200" dirty="0"/>
              <a:t> and </a:t>
            </a:r>
            <a:r>
              <a:rPr lang="fi-FI" sz="1200" dirty="0" err="1"/>
              <a:t>flow</a:t>
            </a:r>
            <a:r>
              <a:rPr lang="fi-FI" sz="1200" dirty="0"/>
              <a:t> </a:t>
            </a:r>
            <a:r>
              <a:rPr lang="fi-FI" sz="1200" dirty="0" err="1"/>
              <a:t>coating</a:t>
            </a:r>
            <a:r>
              <a:rPr lang="fi-FI" sz="1200" dirty="0"/>
              <a:t> </a:t>
            </a:r>
            <a:r>
              <a:rPr lang="fi-FI" sz="1200" dirty="0" err="1"/>
              <a:t>application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-Similar</a:t>
            </a:r>
            <a:r>
              <a:rPr lang="fi-FI" sz="1200" dirty="0"/>
              <a:t> </a:t>
            </a:r>
            <a:r>
              <a:rPr lang="fi-FI" sz="1200" dirty="0" err="1"/>
              <a:t>systems</a:t>
            </a:r>
            <a:r>
              <a:rPr lang="fi-FI" sz="1200" dirty="0"/>
              <a:t> to Pinja </a:t>
            </a:r>
            <a:r>
              <a:rPr lang="fi-FI" sz="1200" dirty="0" err="1"/>
              <a:t>Color</a:t>
            </a:r>
            <a:r>
              <a:rPr lang="fi-FI" sz="1200" dirty="0"/>
              <a:t>, Pinja Wood </a:t>
            </a:r>
            <a:r>
              <a:rPr lang="fi-FI" sz="1200" dirty="0" err="1"/>
              <a:t>Stain</a:t>
            </a:r>
            <a:r>
              <a:rPr lang="fi-FI" sz="1200" dirty="0"/>
              <a:t>, Pinja </a:t>
            </a:r>
            <a:r>
              <a:rPr lang="fi-FI" sz="1200" dirty="0" err="1"/>
              <a:t>W-Oil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Only</a:t>
            </a:r>
            <a:r>
              <a:rPr lang="fi-FI" sz="1200" dirty="0"/>
              <a:t>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stain</a:t>
            </a:r>
            <a:r>
              <a:rPr lang="fi-FI" sz="1200" dirty="0"/>
              <a:t>:</a:t>
            </a:r>
          </a:p>
          <a:p>
            <a:pPr>
              <a:buFontTx/>
              <a:buNone/>
            </a:pPr>
            <a:endParaRPr lang="fi-FI" sz="1200" dirty="0"/>
          </a:p>
          <a:p>
            <a:r>
              <a:rPr lang="fi-FI" sz="1200" dirty="0"/>
              <a:t>2x 80-120 g/m² Pinja </a:t>
            </a:r>
            <a:r>
              <a:rPr lang="fi-FI" sz="1200" dirty="0" err="1"/>
              <a:t>Color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 and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stain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1x 80-120 g/m² Pinja </a:t>
            </a:r>
            <a:r>
              <a:rPr lang="fi-FI" sz="1200" dirty="0" err="1"/>
              <a:t>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endParaRPr lang="fi-FI" sz="1200" dirty="0"/>
          </a:p>
          <a:p>
            <a:r>
              <a:rPr lang="fi-FI" sz="1200" dirty="0"/>
              <a:t>2x 80-120 g/m² Pinja </a:t>
            </a:r>
            <a:r>
              <a:rPr lang="fi-FI" sz="1200" dirty="0" err="1"/>
              <a:t>Color</a:t>
            </a:r>
            <a:endParaRPr lang="fi-FI" sz="12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864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Typical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application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</a:t>
            </a:r>
            <a:r>
              <a:rPr lang="fi-FI" sz="2400" dirty="0">
                <a:solidFill>
                  <a:schemeClr val="tx1"/>
                </a:solidFill>
              </a:rPr>
              <a:t> for Pinja Color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fi-FI" sz="1200" dirty="0" err="1"/>
              <a:t>Panel</a:t>
            </a:r>
            <a:r>
              <a:rPr lang="fi-FI" sz="1200" dirty="0"/>
              <a:t> </a:t>
            </a:r>
            <a:r>
              <a:rPr lang="fi-FI" sz="1200" dirty="0" err="1"/>
              <a:t>feeding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Brushing/antidusting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Vacuum</a:t>
            </a:r>
            <a:r>
              <a:rPr lang="fi-FI" sz="1200" dirty="0"/>
              <a:t> </a:t>
            </a:r>
            <a:r>
              <a:rPr lang="fi-FI" sz="1200" dirty="0" err="1"/>
              <a:t>application</a:t>
            </a:r>
            <a:r>
              <a:rPr lang="fi-FI" sz="1200" dirty="0"/>
              <a:t> (Pinja Color)</a:t>
            </a:r>
          </a:p>
          <a:p>
            <a:pPr>
              <a:buAutoNum type="arabicPeriod"/>
            </a:pP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unit</a:t>
            </a:r>
            <a:r>
              <a:rPr lang="fi-FI" sz="1200" dirty="0"/>
              <a:t>, </a:t>
            </a:r>
            <a:r>
              <a:rPr lang="fi-FI" sz="1200" dirty="0" err="1"/>
              <a:t>convetional</a:t>
            </a:r>
            <a:r>
              <a:rPr lang="fi-FI" sz="1200" dirty="0"/>
              <a:t> 30-40ºC,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5-10 min</a:t>
            </a:r>
          </a:p>
          <a:p>
            <a:pPr>
              <a:buAutoNum type="arabicPeriod"/>
            </a:pPr>
            <a:r>
              <a:rPr lang="fi-FI" sz="1200" dirty="0" err="1"/>
              <a:t>Cooling</a:t>
            </a:r>
            <a:r>
              <a:rPr lang="fi-FI" sz="1200" dirty="0"/>
              <a:t> </a:t>
            </a:r>
            <a:r>
              <a:rPr lang="fi-FI" sz="1200" dirty="0" err="1"/>
              <a:t>section</a:t>
            </a:r>
            <a:endParaRPr lang="fi-FI" sz="1200" dirty="0"/>
          </a:p>
          <a:p>
            <a:pPr>
              <a:buAutoNum type="arabicPeriod"/>
            </a:pPr>
            <a:r>
              <a:rPr lang="fi-FI" sz="1200" dirty="0" err="1"/>
              <a:t>Stacking</a:t>
            </a:r>
            <a:endParaRPr lang="fi-FI" sz="1200" dirty="0"/>
          </a:p>
          <a:p>
            <a:pPr>
              <a:buAutoNum type="arabicPeriod"/>
            </a:pPr>
            <a:endParaRPr lang="fi-FI" sz="1200" dirty="0"/>
          </a:p>
          <a:p>
            <a:pPr>
              <a:buAutoNum type="arabicPeriod"/>
            </a:pP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-Application</a:t>
            </a:r>
            <a:r>
              <a:rPr lang="fi-FI" sz="1200" dirty="0"/>
              <a:t> 1-2 </a:t>
            </a:r>
            <a:r>
              <a:rPr lang="fi-FI" sz="1200" dirty="0" err="1"/>
              <a:t>times</a:t>
            </a:r>
            <a:r>
              <a:rPr lang="fi-FI" sz="1200" dirty="0"/>
              <a:t> 80-120 g/m²</a:t>
            </a:r>
          </a:p>
          <a:p>
            <a:pPr>
              <a:buAutoNum type="arabicPeriod"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7585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Typical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application</a:t>
            </a:r>
            <a:r>
              <a:rPr lang="fi-FI" sz="2400" dirty="0">
                <a:solidFill>
                  <a:schemeClr val="tx1"/>
                </a:solidFill>
              </a:rPr>
              <a:t> and </a:t>
            </a:r>
            <a:r>
              <a:rPr lang="fi-FI" sz="2400" dirty="0" err="1">
                <a:solidFill>
                  <a:schemeClr val="tx1"/>
                </a:solidFill>
              </a:rPr>
              <a:t>drying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methods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dirty="0" err="1"/>
              <a:t>-Spraying</a:t>
            </a:r>
            <a:r>
              <a:rPr lang="fi-FI" sz="1200" dirty="0"/>
              <a:t>, </a:t>
            </a:r>
            <a:r>
              <a:rPr lang="fi-FI" sz="1200" dirty="0" err="1"/>
              <a:t>manual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</a:t>
            </a:r>
            <a:r>
              <a:rPr lang="fi-FI" sz="1200" dirty="0" err="1"/>
              <a:t>automatic</a:t>
            </a:r>
            <a:r>
              <a:rPr lang="fi-FI" sz="1200" dirty="0"/>
              <a:t> </a:t>
            </a:r>
            <a:r>
              <a:rPr lang="fi-FI" sz="1200" dirty="0" err="1"/>
              <a:t>spraying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-Vacuum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-Brushing</a:t>
            </a:r>
            <a:r>
              <a:rPr lang="fi-FI" sz="1200" dirty="0"/>
              <a:t> </a:t>
            </a:r>
            <a:r>
              <a:rPr lang="fi-FI" sz="1200" dirty="0" err="1"/>
              <a:t>machine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-Conventional</a:t>
            </a:r>
            <a:r>
              <a:rPr lang="fi-FI" sz="1200" dirty="0"/>
              <a:t> + </a:t>
            </a:r>
            <a:r>
              <a:rPr lang="fi-FI" sz="1200" dirty="0" err="1"/>
              <a:t>ir</a:t>
            </a:r>
            <a:r>
              <a:rPr lang="fi-FI" sz="1200" dirty="0"/>
              <a:t> </a:t>
            </a:r>
            <a:r>
              <a:rPr lang="fi-FI" sz="1200" dirty="0" err="1"/>
              <a:t>-drying</a:t>
            </a:r>
            <a:r>
              <a:rPr lang="fi-FI" sz="1200" dirty="0"/>
              <a:t> </a:t>
            </a:r>
            <a:r>
              <a:rPr lang="fi-FI" sz="1200" dirty="0" err="1"/>
              <a:t>tunnels</a:t>
            </a:r>
            <a:r>
              <a:rPr lang="fi-FI" sz="1200" dirty="0"/>
              <a:t> </a:t>
            </a:r>
            <a:r>
              <a:rPr lang="fi-FI" sz="1200" dirty="0" err="1"/>
              <a:t>or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in </a:t>
            </a:r>
            <a:r>
              <a:rPr lang="fi-FI" sz="1200" dirty="0" err="1"/>
              <a:t>room</a:t>
            </a:r>
            <a:r>
              <a:rPr lang="fi-FI" sz="1200" dirty="0"/>
              <a:t> </a:t>
            </a:r>
            <a:r>
              <a:rPr lang="fi-FI" sz="1200" dirty="0" err="1"/>
              <a:t>temperature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-Drying</a:t>
            </a:r>
            <a:r>
              <a:rPr lang="fi-FI" sz="1200" dirty="0"/>
              <a:t> </a:t>
            </a:r>
            <a:r>
              <a:rPr lang="fi-FI" sz="1200" dirty="0" err="1"/>
              <a:t>temperature</a:t>
            </a:r>
            <a:r>
              <a:rPr lang="fi-FI" sz="1200" dirty="0"/>
              <a:t> in oven 30-45°C</a:t>
            </a:r>
          </a:p>
        </p:txBody>
      </p:sp>
    </p:spTree>
    <p:extLst>
      <p:ext uri="{BB962C8B-B14F-4D97-AF65-F5344CB8AC3E}">
        <p14:creationId xmlns:p14="http://schemas.microsoft.com/office/powerpoint/2010/main" val="206951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>
                <a:solidFill>
                  <a:schemeClr val="tx1"/>
                </a:solidFill>
              </a:rPr>
              <a:t>Spraying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automate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Sisällön paikkamerkki 4" descr="http://www.cefla.com/cf/finishing/products/machines/performa-spruzzatrice-per-profili/performa-spruzzatrice-1.jpg/image_galle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5" y="1988840"/>
            <a:ext cx="5163492" cy="336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720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		</a:t>
            </a:r>
            <a:r>
              <a:rPr lang="fi-FI" sz="2400" dirty="0" err="1">
                <a:solidFill>
                  <a:schemeClr val="tx1"/>
                </a:solidFill>
              </a:rPr>
              <a:t>Vacuum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machine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6" name="irc_mi" descr="https://www.stilesmachinery.com/assets/files/1m/schiele-vacumat-principl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676400"/>
            <a:ext cx="36099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http://www.schielemaschinenbau.de/uploads/media/mastercoat_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096344" cy="386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532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		</a:t>
            </a:r>
            <a:r>
              <a:rPr lang="fi-FI" sz="2400" dirty="0" err="1">
                <a:solidFill>
                  <a:schemeClr val="tx1"/>
                </a:solidFill>
              </a:rPr>
              <a:t>Brushing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machine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4" name="irc_mi" descr="http://www.dazymolinijos.lt/get.php?i.490:w.1000:h.50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1722438"/>
            <a:ext cx="6605587" cy="440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509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Horisontal</a:t>
            </a:r>
            <a:r>
              <a:rPr lang="fi-FI" sz="2400" dirty="0">
                <a:solidFill>
                  <a:schemeClr val="tx1"/>
                </a:solidFill>
              </a:rPr>
              <a:t> and </a:t>
            </a:r>
            <a:r>
              <a:rPr lang="fi-FI" sz="2400" dirty="0" err="1">
                <a:solidFill>
                  <a:schemeClr val="tx1"/>
                </a:solidFill>
              </a:rPr>
              <a:t>vertical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drying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ovens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 descr="http://www.cefla.com/cf/finishing/products/machines/lds-curing-system/lds-oven-curing-system.jpg/image_galle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323926"/>
            <a:ext cx="42862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33867"/>
            <a:ext cx="3393951" cy="2909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24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7FC496-E485-4994-8707-DAF70C13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Application </a:t>
            </a:r>
            <a:r>
              <a:rPr lang="fi-FI" sz="2000" dirty="0" err="1"/>
              <a:t>videos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1E0C1B-1110-4A02-876A-DFFC40B9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err="1"/>
              <a:t>Vacuum</a:t>
            </a:r>
            <a:r>
              <a:rPr lang="fi-FI" sz="1600" dirty="0"/>
              <a:t> </a:t>
            </a:r>
            <a:r>
              <a:rPr lang="fi-FI" sz="1600" dirty="0" err="1"/>
              <a:t>machine</a:t>
            </a:r>
            <a:r>
              <a:rPr lang="fi-FI" sz="1600" dirty="0"/>
              <a:t> </a:t>
            </a:r>
            <a:r>
              <a:rPr lang="fi-FI" sz="1600" dirty="0" err="1"/>
              <a:t>application</a:t>
            </a:r>
            <a:endParaRPr lang="fi-FI" sz="1600" dirty="0"/>
          </a:p>
          <a:p>
            <a:endParaRPr lang="fi-FI" sz="1600" dirty="0"/>
          </a:p>
          <a:p>
            <a:r>
              <a:rPr lang="fi-FI" sz="1600" u="sng" dirty="0">
                <a:hlinkClick r:id="rId2"/>
              </a:rPr>
              <a:t>https://www.youtube.com/watch?v=NW2Eg1WWh-c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 err="1"/>
              <a:t>Brushing</a:t>
            </a:r>
            <a:r>
              <a:rPr lang="fi-FI" sz="1600" dirty="0"/>
              <a:t> </a:t>
            </a:r>
            <a:r>
              <a:rPr lang="fi-FI" sz="1600" dirty="0" err="1"/>
              <a:t>machine</a:t>
            </a:r>
            <a:r>
              <a:rPr lang="fi-FI" sz="1600" dirty="0"/>
              <a:t> </a:t>
            </a:r>
            <a:r>
              <a:rPr lang="fi-FI" sz="1600" dirty="0" err="1"/>
              <a:t>application</a:t>
            </a:r>
            <a:endParaRPr lang="fi-FI" sz="1600" dirty="0"/>
          </a:p>
          <a:p>
            <a:endParaRPr lang="fi-FI" sz="1600" dirty="0"/>
          </a:p>
          <a:p>
            <a:r>
              <a:rPr lang="en-US" sz="1600" dirty="0"/>
              <a:t> </a:t>
            </a:r>
            <a:endParaRPr lang="fi-FI" sz="1600" dirty="0"/>
          </a:p>
          <a:p>
            <a:r>
              <a:rPr lang="en-US" sz="1600" u="sng" dirty="0">
                <a:hlinkClick r:id="rId3"/>
              </a:rPr>
              <a:t>https://www.youtube.com/watch?v=XzNJTh7vOQA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66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Wood </a:t>
            </a:r>
            <a:r>
              <a:rPr lang="fi-FI" sz="2000" dirty="0" err="1">
                <a:solidFill>
                  <a:schemeClr val="tx1"/>
                </a:solidFill>
              </a:rPr>
              <a:t>preparation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dirty="0" err="1"/>
              <a:t>-Wood</a:t>
            </a:r>
            <a:r>
              <a:rPr lang="fi-FI" sz="1200" dirty="0"/>
              <a:t> </a:t>
            </a:r>
            <a:r>
              <a:rPr lang="fi-FI" sz="1200" dirty="0" err="1"/>
              <a:t>must</a:t>
            </a:r>
            <a:r>
              <a:rPr lang="fi-FI" sz="1200" dirty="0"/>
              <a:t>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free</a:t>
            </a:r>
            <a:r>
              <a:rPr lang="fi-FI" sz="1200" dirty="0"/>
              <a:t> of </a:t>
            </a:r>
            <a:r>
              <a:rPr lang="fi-FI" sz="1200" dirty="0" err="1"/>
              <a:t>dirt</a:t>
            </a:r>
            <a:r>
              <a:rPr lang="fi-FI" sz="1200" dirty="0"/>
              <a:t>, </a:t>
            </a:r>
            <a:r>
              <a:rPr lang="fi-FI" sz="1200" dirty="0" err="1"/>
              <a:t>dust</a:t>
            </a:r>
            <a:r>
              <a:rPr lang="fi-FI" sz="1200" dirty="0"/>
              <a:t> and </a:t>
            </a:r>
            <a:r>
              <a:rPr lang="fi-FI" sz="1200" dirty="0" err="1"/>
              <a:t>mould</a:t>
            </a:r>
            <a:endParaRPr lang="fi-FI" sz="1200" dirty="0"/>
          </a:p>
          <a:p>
            <a:r>
              <a:rPr lang="fi-FI" sz="1200" dirty="0" err="1"/>
              <a:t>-Wood</a:t>
            </a:r>
            <a:r>
              <a:rPr lang="fi-FI" sz="1200" dirty="0"/>
              <a:t> </a:t>
            </a:r>
            <a:r>
              <a:rPr lang="fi-FI" sz="1200" dirty="0" err="1"/>
              <a:t>suface</a:t>
            </a:r>
            <a:r>
              <a:rPr lang="fi-FI" sz="1200" dirty="0"/>
              <a:t> </a:t>
            </a:r>
            <a:r>
              <a:rPr lang="fi-FI" sz="1200" dirty="0" err="1"/>
              <a:t>must</a:t>
            </a:r>
            <a:r>
              <a:rPr lang="fi-FI" sz="1200" dirty="0"/>
              <a:t>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clean</a:t>
            </a:r>
            <a:r>
              <a:rPr lang="fi-FI" sz="1200" dirty="0"/>
              <a:t> and </a:t>
            </a:r>
            <a:r>
              <a:rPr lang="fi-FI" sz="1200" dirty="0" err="1"/>
              <a:t>dry</a:t>
            </a:r>
            <a:endParaRPr lang="fi-FI" sz="1200" dirty="0"/>
          </a:p>
          <a:p>
            <a:r>
              <a:rPr lang="fi-FI" sz="1200" dirty="0" err="1"/>
              <a:t>-Moisture</a:t>
            </a:r>
            <a:r>
              <a:rPr lang="fi-FI" sz="1200" dirty="0"/>
              <a:t> </a:t>
            </a:r>
            <a:r>
              <a:rPr lang="fi-FI" sz="1200" dirty="0" err="1"/>
              <a:t>content</a:t>
            </a:r>
            <a:r>
              <a:rPr lang="fi-FI" sz="1200" dirty="0"/>
              <a:t> of the </a:t>
            </a:r>
            <a:r>
              <a:rPr lang="fi-FI" sz="1200" dirty="0" err="1"/>
              <a:t>wood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below</a:t>
            </a:r>
            <a:r>
              <a:rPr lang="fi-FI" sz="1200" dirty="0"/>
              <a:t> 20 %</a:t>
            </a:r>
          </a:p>
          <a:p>
            <a:r>
              <a:rPr lang="en-US" sz="1200" dirty="0"/>
              <a:t>-During application and drying temperature of the air, substrate and paint must be over +10°C and relative humidity of the air below 70 %.</a:t>
            </a:r>
          </a:p>
          <a:p>
            <a:r>
              <a:rPr lang="en-US" sz="1200" dirty="0"/>
              <a:t>-Good ventilation during drying is important </a:t>
            </a:r>
            <a:endParaRPr lang="fi-FI" sz="1200" dirty="0"/>
          </a:p>
          <a:p>
            <a:endParaRPr lang="fi-FI" sz="1400" dirty="0"/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ea typeface="MS PGothic" pitchFamily="34" charset="-128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>
              <a:ea typeface="MS PGothic" pitchFamily="34" charset="-128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02" y="3861048"/>
            <a:ext cx="2575283" cy="25649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73900"/>
            <a:ext cx="2575283" cy="25649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9426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Products for </a:t>
            </a:r>
            <a:r>
              <a:rPr lang="fi-FI" sz="2000" dirty="0" err="1">
                <a:solidFill>
                  <a:schemeClr val="tx1"/>
                </a:solidFill>
              </a:rPr>
              <a:t>exterior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claddings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 err="1">
                <a:solidFill>
                  <a:schemeClr val="tx1"/>
                </a:solidFill>
              </a:rPr>
              <a:t>-primers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fi-FI" sz="1300" dirty="0"/>
              <a:t>Pinja Pro </a:t>
            </a:r>
            <a:r>
              <a:rPr lang="fi-FI" sz="1300" dirty="0" err="1"/>
              <a:t>Primer</a:t>
            </a:r>
            <a:endParaRPr lang="fi-FI" sz="1300" dirty="0"/>
          </a:p>
          <a:p>
            <a:pPr>
              <a:buFontTx/>
              <a:buNone/>
            </a:pPr>
            <a:r>
              <a:rPr lang="fi-FI" sz="1300" dirty="0"/>
              <a:t>	</a:t>
            </a:r>
            <a:r>
              <a:rPr lang="fi-FI" sz="1300" dirty="0" err="1"/>
              <a:t>-Water</a:t>
            </a:r>
            <a:r>
              <a:rPr lang="fi-FI" sz="1300" dirty="0"/>
              <a:t> </a:t>
            </a:r>
            <a:r>
              <a:rPr lang="fi-FI" sz="1300" dirty="0" err="1"/>
              <a:t>borne</a:t>
            </a:r>
            <a:r>
              <a:rPr lang="fi-FI" sz="1300" dirty="0"/>
              <a:t> </a:t>
            </a:r>
            <a:r>
              <a:rPr lang="fi-FI" sz="1300" dirty="0" err="1"/>
              <a:t>alkyd</a:t>
            </a:r>
            <a:r>
              <a:rPr lang="fi-FI" sz="1300" dirty="0"/>
              <a:t> </a:t>
            </a:r>
            <a:r>
              <a:rPr lang="fi-FI" sz="1300" dirty="0" err="1"/>
              <a:t>primer</a:t>
            </a:r>
            <a:endParaRPr lang="fi-FI" sz="1300" dirty="0"/>
          </a:p>
          <a:p>
            <a:pPr>
              <a:buFontTx/>
              <a:buNone/>
            </a:pPr>
            <a:r>
              <a:rPr lang="fi-FI" sz="1300" dirty="0"/>
              <a:t>	</a:t>
            </a:r>
            <a:r>
              <a:rPr lang="fi-FI" sz="1300" dirty="0" err="1"/>
              <a:t>-Only</a:t>
            </a:r>
            <a:r>
              <a:rPr lang="fi-FI" sz="1300" dirty="0"/>
              <a:t> for </a:t>
            </a:r>
            <a:r>
              <a:rPr lang="fi-FI" sz="1300" dirty="0" err="1"/>
              <a:t>sawn</a:t>
            </a:r>
            <a:r>
              <a:rPr lang="fi-FI" sz="1300" dirty="0"/>
              <a:t> </a:t>
            </a:r>
            <a:r>
              <a:rPr lang="fi-FI" sz="1300" dirty="0" err="1"/>
              <a:t>wood</a:t>
            </a:r>
            <a:endParaRPr lang="fi-FI" sz="1300" dirty="0"/>
          </a:p>
          <a:p>
            <a:pPr>
              <a:buFontTx/>
              <a:buNone/>
            </a:pPr>
            <a:r>
              <a:rPr lang="fi-FI" sz="1300" dirty="0"/>
              <a:t>	</a:t>
            </a:r>
            <a:r>
              <a:rPr lang="fi-FI" sz="1300" dirty="0" err="1"/>
              <a:t>-Stackable</a:t>
            </a:r>
            <a:r>
              <a:rPr lang="fi-FI" sz="1300" dirty="0"/>
              <a:t> </a:t>
            </a:r>
            <a:r>
              <a:rPr lang="fi-FI" sz="1300" dirty="0" err="1"/>
              <a:t>when</a:t>
            </a:r>
            <a:r>
              <a:rPr lang="fi-FI" sz="1300" dirty="0"/>
              <a:t> </a:t>
            </a:r>
            <a:r>
              <a:rPr lang="fi-FI" sz="1300" dirty="0" err="1"/>
              <a:t>paint</a:t>
            </a:r>
            <a:r>
              <a:rPr lang="fi-FI" sz="1300" dirty="0"/>
              <a:t> </a:t>
            </a:r>
            <a:r>
              <a:rPr lang="fi-FI" sz="1300" dirty="0" err="1"/>
              <a:t>not</a:t>
            </a:r>
            <a:r>
              <a:rPr lang="fi-FI" sz="1300" dirty="0"/>
              <a:t> </a:t>
            </a:r>
            <a:r>
              <a:rPr lang="fi-FI" sz="1300" dirty="0" err="1"/>
              <a:t>completely</a:t>
            </a:r>
            <a:r>
              <a:rPr lang="fi-FI" sz="1300" dirty="0"/>
              <a:t> </a:t>
            </a:r>
            <a:r>
              <a:rPr lang="fi-FI" sz="1300" dirty="0" err="1"/>
              <a:t>dry</a:t>
            </a:r>
            <a:endParaRPr lang="fi-FI" sz="1300" dirty="0"/>
          </a:p>
          <a:p>
            <a:pPr>
              <a:buFontTx/>
              <a:buNone/>
            </a:pPr>
            <a:r>
              <a:rPr lang="fi-FI" sz="1300" dirty="0"/>
              <a:t>	</a:t>
            </a:r>
            <a:r>
              <a:rPr lang="fi-FI" sz="1300" dirty="0" err="1"/>
              <a:t>-White</a:t>
            </a:r>
            <a:r>
              <a:rPr lang="fi-FI" sz="1300" dirty="0"/>
              <a:t>, A- and </a:t>
            </a:r>
            <a:r>
              <a:rPr lang="fi-FI" sz="1300" dirty="0" err="1"/>
              <a:t>C-base</a:t>
            </a:r>
            <a:endParaRPr lang="fi-FI" sz="1300" dirty="0"/>
          </a:p>
          <a:p>
            <a:pPr lvl="0"/>
            <a:r>
              <a:rPr lang="fi-FI" sz="1300" dirty="0"/>
              <a:t>	</a:t>
            </a:r>
            <a:r>
              <a:rPr lang="fi-FI" sz="1300" dirty="0" err="1"/>
              <a:t>-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Spraying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,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vacuum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and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brushing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machine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application</a:t>
            </a:r>
            <a:endParaRPr lang="fi-FI" sz="1300" dirty="0">
              <a:solidFill>
                <a:prstClr val="black"/>
              </a:solidFill>
              <a:ea typeface="MS PGothic" pitchFamily="34" charset="-128"/>
            </a:endParaRPr>
          </a:p>
          <a:p>
            <a:pPr>
              <a:buFontTx/>
              <a:buNone/>
            </a:pPr>
            <a:endParaRPr lang="fi-FI" sz="1300" dirty="0"/>
          </a:p>
          <a:p>
            <a:endParaRPr lang="fi-FI" sz="1300" dirty="0"/>
          </a:p>
          <a:p>
            <a:r>
              <a:rPr lang="fi-FI" sz="1300" dirty="0"/>
              <a:t>Pinja </a:t>
            </a:r>
            <a:r>
              <a:rPr lang="fi-FI" sz="1300" dirty="0" err="1"/>
              <a:t>Opti</a:t>
            </a:r>
            <a:r>
              <a:rPr lang="fi-FI" sz="1300" dirty="0"/>
              <a:t> </a:t>
            </a:r>
            <a:r>
              <a:rPr lang="fi-FI" sz="1300" dirty="0" err="1"/>
              <a:t>Primer</a:t>
            </a:r>
            <a:endParaRPr lang="fi-FI" sz="1300" dirty="0"/>
          </a:p>
          <a:p>
            <a:r>
              <a:rPr lang="fi-FI" sz="1300" dirty="0"/>
              <a:t>	-</a:t>
            </a:r>
            <a:r>
              <a:rPr lang="fi-FI" sz="1300" dirty="0" err="1"/>
              <a:t>Water</a:t>
            </a:r>
            <a:r>
              <a:rPr lang="fi-FI" sz="1300" dirty="0"/>
              <a:t> </a:t>
            </a:r>
            <a:r>
              <a:rPr lang="fi-FI" sz="1300" dirty="0" err="1"/>
              <a:t>borne</a:t>
            </a:r>
            <a:r>
              <a:rPr lang="fi-FI" sz="1300" dirty="0"/>
              <a:t> </a:t>
            </a:r>
            <a:r>
              <a:rPr lang="fi-FI" sz="1300" dirty="0" err="1"/>
              <a:t>alkyd</a:t>
            </a:r>
            <a:r>
              <a:rPr lang="fi-FI" sz="1300" dirty="0"/>
              <a:t> </a:t>
            </a:r>
            <a:r>
              <a:rPr lang="fi-FI" sz="1300" dirty="0" err="1"/>
              <a:t>primer</a:t>
            </a:r>
            <a:r>
              <a:rPr lang="fi-FI" sz="1300" dirty="0"/>
              <a:t>, </a:t>
            </a:r>
            <a:r>
              <a:rPr lang="fi-FI" sz="1300" dirty="0" err="1"/>
              <a:t>thinning</a:t>
            </a:r>
            <a:r>
              <a:rPr lang="fi-FI" sz="1300" dirty="0"/>
              <a:t> 1:1with </a:t>
            </a:r>
            <a:r>
              <a:rPr lang="fi-FI" sz="1300" dirty="0" err="1"/>
              <a:t>water</a:t>
            </a:r>
            <a:endParaRPr lang="fi-FI" sz="1300" dirty="0"/>
          </a:p>
          <a:p>
            <a:r>
              <a:rPr lang="fi-FI" sz="1300" dirty="0"/>
              <a:t>	-</a:t>
            </a:r>
            <a:r>
              <a:rPr lang="fi-FI" sz="1300" dirty="0" err="1"/>
              <a:t>Both</a:t>
            </a:r>
            <a:r>
              <a:rPr lang="fi-FI" sz="1300" dirty="0"/>
              <a:t> </a:t>
            </a:r>
            <a:r>
              <a:rPr lang="fi-FI" sz="1300" dirty="0" err="1"/>
              <a:t>sawn</a:t>
            </a:r>
            <a:r>
              <a:rPr lang="fi-FI" sz="1300" dirty="0"/>
              <a:t> and </a:t>
            </a:r>
            <a:r>
              <a:rPr lang="fi-FI" sz="1300" dirty="0" err="1"/>
              <a:t>planed</a:t>
            </a:r>
            <a:r>
              <a:rPr lang="fi-FI" sz="1300" dirty="0"/>
              <a:t> </a:t>
            </a:r>
            <a:r>
              <a:rPr lang="fi-FI" sz="1300" dirty="0" err="1"/>
              <a:t>wood</a:t>
            </a:r>
            <a:endParaRPr lang="fi-FI" sz="1300" dirty="0"/>
          </a:p>
          <a:p>
            <a:pPr lvl="0"/>
            <a:r>
              <a:rPr lang="fi-FI" sz="1300" dirty="0"/>
              <a:t>	-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Improved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adhesion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compared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to Pinja Pro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Primer</a:t>
            </a:r>
            <a:endParaRPr lang="fi-FI" sz="1300" dirty="0"/>
          </a:p>
          <a:p>
            <a:r>
              <a:rPr lang="fi-FI" sz="1300" dirty="0"/>
              <a:t>	-</a:t>
            </a:r>
            <a:r>
              <a:rPr lang="fi-FI" sz="1300" dirty="0" err="1"/>
              <a:t>Stackable</a:t>
            </a:r>
            <a:r>
              <a:rPr lang="fi-FI" sz="1300" dirty="0"/>
              <a:t> </a:t>
            </a:r>
            <a:r>
              <a:rPr lang="fi-FI" sz="1300" dirty="0" err="1"/>
              <a:t>when</a:t>
            </a:r>
            <a:r>
              <a:rPr lang="fi-FI" sz="1300" dirty="0"/>
              <a:t> </a:t>
            </a:r>
            <a:r>
              <a:rPr lang="fi-FI" sz="1300" dirty="0" err="1"/>
              <a:t>paint</a:t>
            </a:r>
            <a:r>
              <a:rPr lang="fi-FI" sz="1300" dirty="0"/>
              <a:t> </a:t>
            </a:r>
            <a:r>
              <a:rPr lang="fi-FI" sz="1300" dirty="0" err="1"/>
              <a:t>not</a:t>
            </a:r>
            <a:r>
              <a:rPr lang="fi-FI" sz="1300" dirty="0"/>
              <a:t> </a:t>
            </a:r>
            <a:r>
              <a:rPr lang="fi-FI" sz="1300" dirty="0" err="1"/>
              <a:t>completely</a:t>
            </a:r>
            <a:r>
              <a:rPr lang="fi-FI" sz="1300" dirty="0"/>
              <a:t> </a:t>
            </a:r>
            <a:r>
              <a:rPr lang="fi-FI" sz="1300" dirty="0" err="1"/>
              <a:t>dry</a:t>
            </a:r>
            <a:endParaRPr lang="fi-FI" sz="1300" dirty="0"/>
          </a:p>
          <a:p>
            <a:r>
              <a:rPr lang="fi-FI" sz="1300" dirty="0"/>
              <a:t>	-White, A- and C-</a:t>
            </a:r>
            <a:r>
              <a:rPr lang="fi-FI" sz="1300" dirty="0" err="1"/>
              <a:t>base</a:t>
            </a:r>
            <a:endParaRPr lang="fi-FI" sz="1300" dirty="0"/>
          </a:p>
          <a:p>
            <a:pPr lvl="0"/>
            <a:r>
              <a:rPr lang="fi-FI" sz="1300" dirty="0"/>
              <a:t>	-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Spraying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,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vacuum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and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brushing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machine</a:t>
            </a:r>
            <a:r>
              <a:rPr lang="fi-FI" sz="13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i-FI" sz="1300" dirty="0" err="1">
                <a:solidFill>
                  <a:prstClr val="black"/>
                </a:solidFill>
                <a:ea typeface="MS PGothic" pitchFamily="34" charset="-128"/>
              </a:rPr>
              <a:t>application</a:t>
            </a:r>
            <a:endParaRPr lang="fi-FI" sz="13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fi-FI" sz="1300" dirty="0"/>
          </a:p>
          <a:p>
            <a:endParaRPr lang="fi-FI" sz="1200" dirty="0"/>
          </a:p>
          <a:p>
            <a:endParaRPr lang="fi-FI" sz="1400" dirty="0"/>
          </a:p>
          <a:p>
            <a:pPr lvl="0" eaLnBrk="0" fontAlgn="base" hangingPunct="0">
              <a:spcAft>
                <a:spcPct val="0"/>
              </a:spcAft>
              <a:buNone/>
            </a:pPr>
            <a:endParaRPr lang="fi-FI" sz="1300" dirty="0">
              <a:solidFill>
                <a:prstClr val="black"/>
              </a:solidFill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fi-FI" sz="1300" dirty="0">
              <a:solidFill>
                <a:prstClr val="black"/>
              </a:solidFill>
              <a:ea typeface="MS PGothic" pitchFamily="34" charset="-128"/>
            </a:endParaRPr>
          </a:p>
          <a:p>
            <a:pPr>
              <a:buFontTx/>
              <a:buNone/>
            </a:pPr>
            <a:endParaRPr lang="fi-FI" sz="1300" dirty="0"/>
          </a:p>
          <a:p>
            <a:pPr>
              <a:buFontTx/>
              <a:buNone/>
            </a:pPr>
            <a:endParaRPr lang="fi-FI" sz="1300" dirty="0"/>
          </a:p>
          <a:p>
            <a:pPr>
              <a:buNone/>
            </a:pPr>
            <a:endParaRPr lang="fi-FI" sz="13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800" dirty="0"/>
          </a:p>
          <a:p>
            <a:pPr>
              <a:buFontTx/>
              <a:buNone/>
            </a:pPr>
            <a:endParaRPr lang="fi-FI" sz="1800" dirty="0"/>
          </a:p>
        </p:txBody>
      </p:sp>
      <p:pic>
        <p:nvPicPr>
          <p:cNvPr id="4" name="Picture 2" descr="C:\Users\tlamanle\AppData\Local\Microsoft\Windows\Temporary Internet Files\Content.Outlook\07SDXZFS\IMG_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140583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63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Products for </a:t>
            </a:r>
            <a:r>
              <a:rPr lang="fi-FI" sz="2000" dirty="0" err="1">
                <a:solidFill>
                  <a:schemeClr val="tx1"/>
                </a:solidFill>
              </a:rPr>
              <a:t>exterior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claddings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 err="1">
                <a:solidFill>
                  <a:schemeClr val="tx1"/>
                </a:solidFill>
              </a:rPr>
              <a:t>-top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coats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PinjaTop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-Water</a:t>
            </a:r>
            <a:r>
              <a:rPr lang="fi-FI" sz="1200" dirty="0"/>
              <a:t> </a:t>
            </a:r>
            <a:r>
              <a:rPr lang="fi-FI" sz="1200" dirty="0" err="1"/>
              <a:t>borne</a:t>
            </a:r>
            <a:r>
              <a:rPr lang="fi-FI" sz="1200" dirty="0"/>
              <a:t> </a:t>
            </a:r>
            <a:r>
              <a:rPr lang="fi-FI" sz="1200" dirty="0" err="1"/>
              <a:t>acrylic-alkyd</a:t>
            </a:r>
            <a:r>
              <a:rPr lang="fi-FI" sz="1200" dirty="0"/>
              <a:t> </a:t>
            </a:r>
            <a:r>
              <a:rPr lang="fi-FI" sz="1200" dirty="0" err="1"/>
              <a:t>semi-opaque</a:t>
            </a:r>
            <a:r>
              <a:rPr lang="fi-FI" sz="1200" dirty="0"/>
              <a:t> top </a:t>
            </a:r>
            <a:r>
              <a:rPr lang="fi-FI" sz="1200" dirty="0" err="1"/>
              <a:t>coat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-Valtti</a:t>
            </a:r>
            <a:r>
              <a:rPr lang="fi-FI" sz="1200" dirty="0"/>
              <a:t> </a:t>
            </a:r>
            <a:r>
              <a:rPr lang="fi-FI" sz="1200" dirty="0" err="1"/>
              <a:t>Opaque</a:t>
            </a:r>
            <a:r>
              <a:rPr lang="fi-FI" sz="1200" dirty="0"/>
              <a:t> </a:t>
            </a:r>
            <a:r>
              <a:rPr lang="fi-FI" sz="1200" dirty="0" err="1"/>
              <a:t>color</a:t>
            </a:r>
            <a:r>
              <a:rPr lang="fi-FI" sz="1200" dirty="0"/>
              <a:t> </a:t>
            </a:r>
            <a:r>
              <a:rPr lang="fi-FI" sz="1200" dirty="0" err="1"/>
              <a:t>card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PinjaPro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-Water</a:t>
            </a:r>
            <a:r>
              <a:rPr lang="fi-FI" sz="1200" dirty="0"/>
              <a:t> </a:t>
            </a:r>
            <a:r>
              <a:rPr lang="fi-FI" sz="1200" dirty="0" err="1"/>
              <a:t>borne</a:t>
            </a:r>
            <a:r>
              <a:rPr lang="fi-FI" sz="1200" dirty="0"/>
              <a:t> </a:t>
            </a:r>
            <a:r>
              <a:rPr lang="fi-FI" sz="1200" dirty="0" err="1"/>
              <a:t>acrylic-alkyd</a:t>
            </a:r>
            <a:r>
              <a:rPr lang="fi-FI" sz="1200" dirty="0"/>
              <a:t> top </a:t>
            </a:r>
            <a:r>
              <a:rPr lang="fi-FI" sz="1200" dirty="0" err="1"/>
              <a:t>coat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-Color</a:t>
            </a:r>
            <a:r>
              <a:rPr lang="fi-FI" sz="1200" dirty="0"/>
              <a:t> </a:t>
            </a:r>
            <a:r>
              <a:rPr lang="fi-FI" sz="1200" dirty="0" err="1"/>
              <a:t>card</a:t>
            </a:r>
            <a:r>
              <a:rPr lang="fi-FI" sz="1200" dirty="0"/>
              <a:t> for </a:t>
            </a:r>
            <a:r>
              <a:rPr lang="fi-FI" sz="1200" dirty="0" err="1"/>
              <a:t>exterior</a:t>
            </a:r>
            <a:r>
              <a:rPr lang="fi-FI" sz="1200" dirty="0"/>
              <a:t> </a:t>
            </a:r>
            <a:r>
              <a:rPr lang="fi-FI" sz="1200" dirty="0" err="1"/>
              <a:t>paints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Slow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to Ultra Pro</a:t>
            </a:r>
          </a:p>
          <a:p>
            <a:pPr>
              <a:buFontTx/>
              <a:buNone/>
            </a:pPr>
            <a:endParaRPr lang="fi-FI" sz="1400" dirty="0"/>
          </a:p>
        </p:txBody>
      </p:sp>
      <p:pic>
        <p:nvPicPr>
          <p:cNvPr id="4" name="Picture 2" descr="C:\Users\tlamanle\AppData\Local\Microsoft\Windows\Temporary Internet Files\Content.Outlook\07SDXZFS\IMG_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3723142" cy="248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29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Products for </a:t>
            </a:r>
            <a:r>
              <a:rPr lang="fi-FI" sz="2000" dirty="0" err="1">
                <a:solidFill>
                  <a:schemeClr val="tx1"/>
                </a:solidFill>
              </a:rPr>
              <a:t>exterior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claddings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 err="1">
                <a:solidFill>
                  <a:schemeClr val="tx1"/>
                </a:solidFill>
              </a:rPr>
              <a:t>-top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coats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1400" dirty="0"/>
              <a:t>										 </a:t>
            </a:r>
          </a:p>
          <a:p>
            <a:pPr>
              <a:buFontTx/>
              <a:buNone/>
            </a:pPr>
            <a:r>
              <a:rPr lang="fi-FI" sz="1200" dirty="0"/>
              <a:t>Ultra Pro, </a:t>
            </a:r>
            <a:r>
              <a:rPr lang="fi-FI" sz="1200" dirty="0" err="1"/>
              <a:t>matt</a:t>
            </a:r>
            <a:r>
              <a:rPr lang="fi-FI" sz="1200" dirty="0"/>
              <a:t> </a:t>
            </a:r>
            <a:r>
              <a:rPr lang="fi-FI" sz="1200" dirty="0" err="1"/>
              <a:t>paint</a:t>
            </a:r>
            <a:r>
              <a:rPr lang="fi-FI" sz="1200" dirty="0"/>
              <a:t>							</a:t>
            </a:r>
          </a:p>
          <a:p>
            <a:pPr>
              <a:buFontTx/>
              <a:buNone/>
            </a:pPr>
            <a:r>
              <a:rPr lang="fi-FI" sz="1200" dirty="0"/>
              <a:t>Ultra Pro 30, </a:t>
            </a:r>
            <a:r>
              <a:rPr lang="fi-FI" sz="1200" dirty="0" err="1"/>
              <a:t>semi-matt</a:t>
            </a:r>
            <a:r>
              <a:rPr lang="fi-FI" sz="1200" dirty="0"/>
              <a:t> </a:t>
            </a:r>
            <a:r>
              <a:rPr lang="fi-FI" sz="1200" dirty="0" err="1"/>
              <a:t>paint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Ultra Pro Plus 30, </a:t>
            </a:r>
            <a:r>
              <a:rPr lang="fi-FI" sz="1200" dirty="0" err="1"/>
              <a:t>semi-matt</a:t>
            </a:r>
            <a:r>
              <a:rPr lang="fi-FI" sz="1200" dirty="0"/>
              <a:t> </a:t>
            </a:r>
            <a:r>
              <a:rPr lang="fi-FI" sz="1200" dirty="0" err="1"/>
              <a:t>paint</a:t>
            </a:r>
            <a:r>
              <a:rPr lang="fi-FI" sz="1200" dirty="0"/>
              <a:t>, </a:t>
            </a:r>
            <a:r>
              <a:rPr lang="fi-FI" sz="1200" dirty="0" err="1"/>
              <a:t>highest</a:t>
            </a:r>
            <a:r>
              <a:rPr lang="fi-FI" sz="1200" dirty="0"/>
              <a:t> </a:t>
            </a:r>
            <a:r>
              <a:rPr lang="fi-FI" sz="1200" dirty="0" err="1"/>
              <a:t>quality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-Fast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primer</a:t>
            </a:r>
            <a:r>
              <a:rPr lang="fi-FI" sz="1200" dirty="0"/>
              <a:t> and top </a:t>
            </a:r>
            <a:r>
              <a:rPr lang="fi-FI" sz="1200" dirty="0" err="1"/>
              <a:t>coat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-New</a:t>
            </a:r>
            <a:r>
              <a:rPr lang="fi-FI" sz="1200" dirty="0"/>
              <a:t> </a:t>
            </a:r>
            <a:r>
              <a:rPr lang="fi-FI" sz="1200" dirty="0" err="1"/>
              <a:t>type</a:t>
            </a:r>
            <a:r>
              <a:rPr lang="fi-FI" sz="1200" dirty="0"/>
              <a:t> of </a:t>
            </a:r>
            <a:r>
              <a:rPr lang="fi-FI" sz="1200" dirty="0" err="1"/>
              <a:t>polyacrylic</a:t>
            </a:r>
            <a:r>
              <a:rPr lang="fi-FI" sz="1200" dirty="0"/>
              <a:t> </a:t>
            </a:r>
            <a:r>
              <a:rPr lang="fi-FI" sz="1200" dirty="0" err="1"/>
              <a:t>binder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-Drying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5-10 min in </a:t>
            </a:r>
            <a:r>
              <a:rPr lang="fi-FI" sz="1200" dirty="0" err="1"/>
              <a:t>conventional</a:t>
            </a:r>
            <a:r>
              <a:rPr lang="fi-FI" sz="1200" dirty="0"/>
              <a:t> + </a:t>
            </a:r>
            <a:r>
              <a:rPr lang="fi-FI" sz="1200" dirty="0" err="1"/>
              <a:t>ir</a:t>
            </a:r>
            <a:r>
              <a:rPr lang="fi-FI" sz="1200" dirty="0"/>
              <a:t> </a:t>
            </a:r>
            <a:r>
              <a:rPr lang="fi-FI" sz="1200" dirty="0" err="1"/>
              <a:t>-drying</a:t>
            </a:r>
            <a:r>
              <a:rPr lang="fi-FI" sz="1200" dirty="0"/>
              <a:t> </a:t>
            </a:r>
            <a:r>
              <a:rPr lang="fi-FI" sz="1200" dirty="0" err="1"/>
              <a:t>unit</a:t>
            </a:r>
            <a:r>
              <a:rPr lang="fi-FI" sz="1200" dirty="0"/>
              <a:t>. </a:t>
            </a:r>
          </a:p>
          <a:p>
            <a:pPr>
              <a:buFontTx/>
              <a:buNone/>
            </a:pPr>
            <a:r>
              <a:rPr lang="fi-FI" sz="1200" dirty="0" err="1"/>
              <a:t>-Typical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temperature</a:t>
            </a:r>
            <a:r>
              <a:rPr lang="fi-FI" sz="1200" dirty="0"/>
              <a:t> 30-40°C </a:t>
            </a:r>
          </a:p>
          <a:p>
            <a:pPr>
              <a:buFontTx/>
              <a:buNone/>
            </a:pPr>
            <a:r>
              <a:rPr lang="fi-FI" sz="1200" dirty="0" err="1"/>
              <a:t>-Good</a:t>
            </a:r>
            <a:r>
              <a:rPr lang="fi-FI" sz="1200" dirty="0"/>
              <a:t> </a:t>
            </a:r>
            <a:r>
              <a:rPr lang="fi-FI" sz="1200" dirty="0" err="1"/>
              <a:t>stacking</a:t>
            </a:r>
            <a:r>
              <a:rPr lang="fi-FI" sz="1200" dirty="0"/>
              <a:t> </a:t>
            </a:r>
            <a:r>
              <a:rPr lang="fi-FI" sz="1200" dirty="0" err="1"/>
              <a:t>properties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-Color</a:t>
            </a:r>
            <a:r>
              <a:rPr lang="fi-FI" sz="1200" dirty="0"/>
              <a:t> </a:t>
            </a:r>
            <a:r>
              <a:rPr lang="fi-FI" sz="1200" dirty="0" err="1"/>
              <a:t>card</a:t>
            </a:r>
            <a:r>
              <a:rPr lang="fi-FI" sz="1200" dirty="0"/>
              <a:t> for </a:t>
            </a:r>
            <a:r>
              <a:rPr lang="fi-FI" sz="1200" dirty="0" err="1"/>
              <a:t>exterior</a:t>
            </a:r>
            <a:r>
              <a:rPr lang="fi-FI" sz="1200" dirty="0"/>
              <a:t> </a:t>
            </a:r>
            <a:r>
              <a:rPr lang="fi-FI" sz="1200" dirty="0" err="1"/>
              <a:t>paints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-White</a:t>
            </a:r>
            <a:r>
              <a:rPr lang="fi-FI" sz="1200" dirty="0"/>
              <a:t>, A- and </a:t>
            </a:r>
            <a:r>
              <a:rPr lang="fi-FI" sz="1200" dirty="0" err="1"/>
              <a:t>C-bases</a:t>
            </a:r>
            <a:r>
              <a:rPr lang="fi-FI" sz="1200" dirty="0"/>
              <a:t> for </a:t>
            </a:r>
            <a:r>
              <a:rPr lang="fi-FI" sz="1200" dirty="0" err="1"/>
              <a:t>tinting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-Excellent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absorption </a:t>
            </a:r>
            <a:r>
              <a:rPr lang="fi-FI" sz="1200" dirty="0" err="1"/>
              <a:t>properties</a:t>
            </a: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endParaRPr lang="fi-FI" sz="1200" dirty="0"/>
          </a:p>
          <a:p>
            <a:pPr>
              <a:buFontTx/>
              <a:buNone/>
            </a:pPr>
            <a:r>
              <a:rPr lang="fi-FI" sz="1200" dirty="0"/>
              <a:t>-Room </a:t>
            </a:r>
            <a:r>
              <a:rPr lang="fi-FI" sz="1200" dirty="0" err="1"/>
              <a:t>temperature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</a:t>
            </a:r>
            <a:r>
              <a:rPr lang="fi-FI" sz="1200" dirty="0" err="1"/>
              <a:t>possible</a:t>
            </a:r>
            <a:r>
              <a:rPr lang="fi-FI" sz="1200" dirty="0"/>
              <a:t> for Ultra Pro Plus 30, Ultra Pro 30 </a:t>
            </a:r>
            <a:r>
              <a:rPr lang="fi-FI" sz="1200" dirty="0" err="1"/>
              <a:t>but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conventional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in </a:t>
            </a:r>
            <a:r>
              <a:rPr lang="fi-FI" sz="1200" dirty="0" err="1"/>
              <a:t>temp</a:t>
            </a:r>
            <a:r>
              <a:rPr lang="fi-FI" sz="1200" dirty="0"/>
              <a:t>. 30-40°C is </a:t>
            </a:r>
            <a:r>
              <a:rPr lang="fi-FI" sz="1200" dirty="0" err="1"/>
              <a:t>needed</a:t>
            </a:r>
            <a:r>
              <a:rPr lang="fi-FI" sz="1200" dirty="0"/>
              <a:t> for</a:t>
            </a:r>
          </a:p>
          <a:p>
            <a:pPr>
              <a:buFontTx/>
              <a:buNone/>
            </a:pPr>
            <a:r>
              <a:rPr lang="fi-FI" sz="1200" dirty="0"/>
              <a:t> Ultra Pro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240360" cy="25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05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Products for </a:t>
            </a:r>
            <a:r>
              <a:rPr lang="fi-FI" sz="2000" dirty="0" err="1">
                <a:solidFill>
                  <a:schemeClr val="tx1"/>
                </a:solidFill>
              </a:rPr>
              <a:t>exterior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claddings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 err="1">
                <a:solidFill>
                  <a:schemeClr val="tx1"/>
                </a:solidFill>
              </a:rPr>
              <a:t>-top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coats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1400" dirty="0"/>
              <a:t>										</a:t>
            </a:r>
            <a:r>
              <a:rPr lang="fi-FI" sz="1400" dirty="0" err="1"/>
              <a:t>Water</a:t>
            </a:r>
            <a:r>
              <a:rPr lang="fi-FI" sz="1400" dirty="0"/>
              <a:t> absorption of Ultra Pro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200" dirty="0" err="1"/>
              <a:t>Benefits</a:t>
            </a:r>
            <a:r>
              <a:rPr lang="fi-FI" sz="1200" dirty="0"/>
              <a:t> of Ultra Pro products:					</a:t>
            </a:r>
            <a:r>
              <a:rPr lang="fi-FI" sz="1200" dirty="0" err="1"/>
              <a:t>Water</a:t>
            </a:r>
            <a:r>
              <a:rPr lang="fi-FI" sz="1200" dirty="0"/>
              <a:t> absorption </a:t>
            </a:r>
            <a:r>
              <a:rPr lang="fi-FI" sz="1200" dirty="0" err="1"/>
              <a:t>test</a:t>
            </a:r>
            <a:r>
              <a:rPr lang="fi-FI" sz="1200" dirty="0"/>
              <a:t> </a:t>
            </a:r>
          </a:p>
          <a:p>
            <a:pPr>
              <a:buFontTx/>
              <a:buNone/>
            </a:pPr>
            <a:endParaRPr lang="fi-FI" sz="1200" dirty="0"/>
          </a:p>
          <a:p>
            <a:r>
              <a:rPr lang="fi-FI" sz="1200" dirty="0" err="1"/>
              <a:t>-Can</a:t>
            </a:r>
            <a:r>
              <a:rPr lang="fi-FI" sz="1200" dirty="0"/>
              <a:t>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used</a:t>
            </a:r>
            <a:r>
              <a:rPr lang="fi-FI" sz="1200" dirty="0"/>
              <a:t> as </a:t>
            </a:r>
            <a:r>
              <a:rPr lang="fi-FI" sz="1200" dirty="0" err="1"/>
              <a:t>primer</a:t>
            </a:r>
            <a:r>
              <a:rPr lang="fi-FI" sz="1200" dirty="0"/>
              <a:t> and 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</a:p>
          <a:p>
            <a:r>
              <a:rPr lang="fi-FI" sz="1200" dirty="0"/>
              <a:t>-&gt;</a:t>
            </a:r>
            <a:r>
              <a:rPr lang="fi-FI" sz="1200" dirty="0" err="1"/>
              <a:t>only</a:t>
            </a:r>
            <a:r>
              <a:rPr lang="fi-FI" sz="1200" dirty="0"/>
              <a:t> </a:t>
            </a:r>
            <a:r>
              <a:rPr lang="fi-FI" sz="1200" dirty="0" err="1"/>
              <a:t>one</a:t>
            </a:r>
            <a:r>
              <a:rPr lang="fi-FI" sz="1200" dirty="0"/>
              <a:t> </a:t>
            </a:r>
            <a:r>
              <a:rPr lang="fi-FI" sz="1200" dirty="0" err="1"/>
              <a:t>product</a:t>
            </a:r>
            <a:r>
              <a:rPr lang="fi-FI" sz="1200" dirty="0"/>
              <a:t> </a:t>
            </a:r>
            <a:r>
              <a:rPr lang="fi-FI" sz="1200" dirty="0" err="1"/>
              <a:t>needed</a:t>
            </a:r>
            <a:r>
              <a:rPr lang="fi-FI" sz="1200" dirty="0"/>
              <a:t> for </a:t>
            </a:r>
            <a:r>
              <a:rPr lang="fi-FI" sz="1200" dirty="0" err="1"/>
              <a:t>factory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-Fast</a:t>
            </a:r>
            <a:r>
              <a:rPr lang="fi-FI" sz="1200" dirty="0"/>
              <a:t> </a:t>
            </a:r>
            <a:r>
              <a:rPr lang="fi-FI" sz="1200" dirty="0" err="1"/>
              <a:t>drying</a:t>
            </a:r>
            <a:r>
              <a:rPr lang="fi-FI" sz="1200" dirty="0"/>
              <a:t> and </a:t>
            </a:r>
            <a:r>
              <a:rPr lang="fi-FI" sz="1200" dirty="0" err="1"/>
              <a:t>excellent</a:t>
            </a:r>
            <a:r>
              <a:rPr lang="fi-FI" sz="1200" dirty="0"/>
              <a:t> </a:t>
            </a:r>
            <a:r>
              <a:rPr lang="fi-FI" sz="1200" dirty="0" err="1"/>
              <a:t>stacking</a:t>
            </a:r>
            <a:r>
              <a:rPr lang="fi-FI" sz="1200" dirty="0"/>
              <a:t> </a:t>
            </a:r>
            <a:r>
              <a:rPr lang="fi-FI" sz="1200" dirty="0" err="1"/>
              <a:t>properties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-Fast</a:t>
            </a:r>
            <a:r>
              <a:rPr lang="fi-FI" sz="1200" dirty="0"/>
              <a:t> </a:t>
            </a:r>
            <a:r>
              <a:rPr lang="fi-FI" sz="1200" dirty="0" err="1"/>
              <a:t>painting</a:t>
            </a:r>
            <a:r>
              <a:rPr lang="fi-FI" sz="1200" dirty="0"/>
              <a:t> </a:t>
            </a:r>
            <a:r>
              <a:rPr lang="fi-FI" sz="1200" dirty="0" err="1"/>
              <a:t>rhythm</a:t>
            </a:r>
            <a:endParaRPr lang="fi-FI" sz="1200" dirty="0"/>
          </a:p>
          <a:p>
            <a:pPr>
              <a:buFontTx/>
              <a:buNone/>
            </a:pPr>
            <a:r>
              <a:rPr lang="fi-FI" sz="1200" dirty="0" err="1"/>
              <a:t>-Exellent</a:t>
            </a:r>
            <a:r>
              <a:rPr lang="fi-FI" sz="1200" dirty="0"/>
              <a:t> </a:t>
            </a:r>
            <a:r>
              <a:rPr lang="fi-FI" sz="1200" dirty="0" err="1"/>
              <a:t>adhesion</a:t>
            </a:r>
            <a:r>
              <a:rPr lang="fi-FI" sz="1200" dirty="0"/>
              <a:t> and </a:t>
            </a:r>
            <a:r>
              <a:rPr lang="fi-FI" sz="1200" dirty="0" err="1"/>
              <a:t>very</a:t>
            </a:r>
            <a:r>
              <a:rPr lang="fi-FI" sz="1200" dirty="0"/>
              <a:t> </a:t>
            </a:r>
            <a:r>
              <a:rPr lang="fi-FI" sz="1200" dirty="0" err="1"/>
              <a:t>low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absorption</a:t>
            </a:r>
          </a:p>
          <a:p>
            <a:pPr>
              <a:buFontTx/>
              <a:buNone/>
            </a:pPr>
            <a:r>
              <a:rPr lang="fi-FI" sz="1200" dirty="0" err="1"/>
              <a:t>-Wide</a:t>
            </a:r>
            <a:r>
              <a:rPr lang="fi-FI" sz="1200" dirty="0"/>
              <a:t> </a:t>
            </a:r>
            <a:r>
              <a:rPr lang="fi-FI" sz="1200" dirty="0" err="1"/>
              <a:t>color</a:t>
            </a:r>
            <a:r>
              <a:rPr lang="fi-FI" sz="1200" dirty="0"/>
              <a:t> </a:t>
            </a:r>
            <a:r>
              <a:rPr lang="fi-FI" sz="1200" dirty="0" err="1"/>
              <a:t>range</a:t>
            </a:r>
            <a:endParaRPr lang="fi-FI" sz="12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308" y="2060848"/>
            <a:ext cx="4382081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2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Products for </a:t>
            </a:r>
            <a:r>
              <a:rPr lang="fi-FI" sz="2400" dirty="0" err="1">
                <a:solidFill>
                  <a:schemeClr val="tx1"/>
                </a:solidFill>
              </a:rPr>
              <a:t>exterior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claddings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 err="1">
                <a:solidFill>
                  <a:schemeClr val="tx1"/>
                </a:solidFill>
              </a:rPr>
              <a:t>-priming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oils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b="1" dirty="0"/>
              <a:t>Pinja </a:t>
            </a:r>
            <a:r>
              <a:rPr lang="fi-FI" sz="1400" b="1" dirty="0" err="1"/>
              <a:t>Priming</a:t>
            </a:r>
            <a:r>
              <a:rPr lang="fi-FI" sz="1400" b="1" dirty="0"/>
              <a:t> </a:t>
            </a:r>
            <a:r>
              <a:rPr lang="fi-FI" sz="1400" b="1" dirty="0" err="1"/>
              <a:t>Oil</a:t>
            </a:r>
            <a:r>
              <a:rPr lang="fi-FI" sz="1400" b="1" dirty="0"/>
              <a:t> (</a:t>
            </a:r>
            <a:r>
              <a:rPr lang="fi-FI" sz="1400" b="1" dirty="0" err="1"/>
              <a:t>registered</a:t>
            </a:r>
            <a:r>
              <a:rPr lang="fi-FI" sz="1400" b="1" dirty="0"/>
              <a:t> </a:t>
            </a:r>
            <a:r>
              <a:rPr lang="fi-FI" sz="1400" b="1" dirty="0" err="1"/>
              <a:t>wood</a:t>
            </a:r>
            <a:r>
              <a:rPr lang="fi-FI" sz="1400" b="1" dirty="0"/>
              <a:t> </a:t>
            </a:r>
            <a:r>
              <a:rPr lang="fi-FI" sz="1400" b="1" dirty="0" err="1"/>
              <a:t>preservative</a:t>
            </a:r>
            <a:r>
              <a:rPr lang="fi-FI" sz="1400" b="1"/>
              <a:t>)</a:t>
            </a:r>
            <a:endParaRPr lang="fi-FI" sz="1400" b="1" dirty="0"/>
          </a:p>
          <a:p>
            <a:r>
              <a:rPr lang="fi-FI" sz="1400" dirty="0"/>
              <a:t>Pinja Wood </a:t>
            </a:r>
            <a:r>
              <a:rPr lang="fi-FI" sz="1400" dirty="0" err="1"/>
              <a:t>Stain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Pinja Color </a:t>
            </a:r>
            <a:r>
              <a:rPr lang="fi-FI" sz="1400" dirty="0" err="1"/>
              <a:t>Oil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-First</a:t>
            </a:r>
            <a:r>
              <a:rPr lang="fi-FI" sz="1400" dirty="0"/>
              <a:t> </a:t>
            </a:r>
            <a:r>
              <a:rPr lang="fi-FI" sz="1400" dirty="0" err="1"/>
              <a:t>layer</a:t>
            </a:r>
            <a:r>
              <a:rPr lang="fi-FI" sz="1400" dirty="0"/>
              <a:t> in </a:t>
            </a:r>
            <a:r>
              <a:rPr lang="fi-FI" sz="1400" dirty="0" err="1"/>
              <a:t>paint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r>
              <a:rPr lang="fi-FI" sz="1400" dirty="0"/>
              <a:t>	</a:t>
            </a:r>
          </a:p>
          <a:p>
            <a:pPr>
              <a:buFontTx/>
              <a:buNone/>
            </a:pPr>
            <a:r>
              <a:rPr lang="fi-FI" sz="1400" dirty="0" err="1"/>
              <a:t>-Clear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borne</a:t>
            </a:r>
            <a:r>
              <a:rPr lang="fi-FI" sz="1400" dirty="0"/>
              <a:t> </a:t>
            </a:r>
            <a:r>
              <a:rPr lang="fi-FI" sz="1400" dirty="0" err="1"/>
              <a:t>impregnation</a:t>
            </a:r>
            <a:r>
              <a:rPr lang="fi-FI" sz="1400" dirty="0"/>
              <a:t> </a:t>
            </a:r>
            <a:r>
              <a:rPr lang="fi-FI" sz="1400" dirty="0" err="1"/>
              <a:t>agent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-Very</a:t>
            </a:r>
            <a:r>
              <a:rPr lang="fi-FI" sz="1400" dirty="0"/>
              <a:t> </a:t>
            </a:r>
            <a:r>
              <a:rPr lang="fi-FI" sz="1400" dirty="0" err="1"/>
              <a:t>good</a:t>
            </a:r>
            <a:r>
              <a:rPr lang="fi-FI" sz="1400" dirty="0"/>
              <a:t> </a:t>
            </a:r>
            <a:r>
              <a:rPr lang="fi-FI" sz="1400" dirty="0" err="1"/>
              <a:t>penetration</a:t>
            </a:r>
            <a:r>
              <a:rPr lang="fi-FI" sz="1400" dirty="0"/>
              <a:t> </a:t>
            </a:r>
            <a:r>
              <a:rPr lang="fi-FI" sz="1400" dirty="0" err="1"/>
              <a:t>properties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-Best</a:t>
            </a:r>
            <a:r>
              <a:rPr lang="fi-FI" sz="1400" dirty="0"/>
              <a:t> </a:t>
            </a:r>
            <a:r>
              <a:rPr lang="fi-FI" sz="1400" dirty="0" err="1"/>
              <a:t>rot</a:t>
            </a:r>
            <a:r>
              <a:rPr lang="fi-FI" sz="1400" dirty="0"/>
              <a:t> and </a:t>
            </a:r>
            <a:r>
              <a:rPr lang="fi-FI" sz="1400" dirty="0" err="1"/>
              <a:t>fungiside</a:t>
            </a:r>
            <a:r>
              <a:rPr lang="fi-FI" sz="1400" dirty="0"/>
              <a:t>  </a:t>
            </a:r>
            <a:r>
              <a:rPr lang="fi-FI" sz="1400" dirty="0" err="1"/>
              <a:t>protection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800" dirty="0"/>
          </a:p>
          <a:p>
            <a:pPr>
              <a:buFontTx/>
              <a:buNone/>
            </a:pPr>
            <a:endParaRPr lang="fi-FI" sz="1800" dirty="0"/>
          </a:p>
        </p:txBody>
      </p:sp>
      <p:pic>
        <p:nvPicPr>
          <p:cNvPr id="5" name="Kuva 6" descr="satema ai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6259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6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969" y="764704"/>
            <a:ext cx="8465855" cy="648071"/>
          </a:xfrm>
        </p:spPr>
        <p:txBody>
          <a:bodyPr>
            <a:normAutofit/>
          </a:bodyPr>
          <a:lstStyle/>
          <a:p>
            <a:r>
              <a:rPr lang="fi-FI" sz="2000" dirty="0" err="1">
                <a:solidFill>
                  <a:schemeClr val="tx1"/>
                </a:solidFill>
              </a:rPr>
              <a:t>Typical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painting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systems</a:t>
            </a:r>
            <a:endParaRPr lang="fi-FI" sz="13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986" y="1412776"/>
            <a:ext cx="8465855" cy="4713387"/>
          </a:xfrm>
        </p:spPr>
        <p:txBody>
          <a:bodyPr/>
          <a:lstStyle/>
          <a:p>
            <a:r>
              <a:rPr lang="fi-FI" sz="1200" dirty="0" err="1"/>
              <a:t>-Primer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endParaRPr lang="fi-FI" sz="1200" dirty="0"/>
          </a:p>
          <a:p>
            <a:r>
              <a:rPr lang="fi-FI" sz="1200" dirty="0" err="1"/>
              <a:t>-Primer</a:t>
            </a:r>
            <a:r>
              <a:rPr lang="fi-FI" sz="1200" dirty="0"/>
              <a:t> + 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endParaRPr lang="fi-FI" sz="1200" dirty="0"/>
          </a:p>
          <a:p>
            <a:r>
              <a:rPr lang="fi-FI" sz="1200" dirty="0" err="1"/>
              <a:t>-Priming</a:t>
            </a:r>
            <a:r>
              <a:rPr lang="fi-FI" sz="1200" dirty="0"/>
              <a:t> </a:t>
            </a:r>
            <a:r>
              <a:rPr lang="fi-FI" sz="1200" dirty="0" err="1"/>
              <a:t>Oil</a:t>
            </a:r>
            <a:r>
              <a:rPr lang="fi-FI" sz="1200" dirty="0"/>
              <a:t> + </a:t>
            </a:r>
            <a:r>
              <a:rPr lang="fi-FI" sz="1200" dirty="0" err="1"/>
              <a:t>primer</a:t>
            </a:r>
            <a:r>
              <a:rPr lang="fi-FI" sz="1200" dirty="0"/>
              <a:t> + 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endParaRPr lang="fi-FI" sz="1200" dirty="0"/>
          </a:p>
          <a:p>
            <a:r>
              <a:rPr lang="fi-FI" sz="1200" dirty="0" err="1"/>
              <a:t>-Only</a:t>
            </a:r>
            <a:r>
              <a:rPr lang="fi-FI" sz="1200" dirty="0"/>
              <a:t> top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Primer</a:t>
            </a:r>
            <a:r>
              <a:rPr lang="fi-FI" sz="1200" dirty="0"/>
              <a:t> </a:t>
            </a:r>
            <a:r>
              <a:rPr lang="fi-FI" sz="1200" dirty="0" err="1"/>
              <a:t>system</a:t>
            </a:r>
            <a:r>
              <a:rPr lang="fi-FI" sz="1200" dirty="0"/>
              <a:t>:</a:t>
            </a:r>
          </a:p>
          <a:p>
            <a:endParaRPr lang="fi-FI" sz="1200" dirty="0"/>
          </a:p>
          <a:p>
            <a:r>
              <a:rPr lang="fi-FI" sz="1200" dirty="0"/>
              <a:t>1x Pinja Pro </a:t>
            </a:r>
            <a:r>
              <a:rPr lang="fi-FI" sz="1200" dirty="0" err="1"/>
              <a:t>Primer</a:t>
            </a:r>
            <a:endParaRPr lang="fi-FI" sz="1200" dirty="0"/>
          </a:p>
          <a:p>
            <a:r>
              <a:rPr lang="fi-FI" sz="1200" dirty="0" err="1"/>
              <a:t>or</a:t>
            </a:r>
            <a:endParaRPr lang="fi-FI" sz="1200" dirty="0"/>
          </a:p>
          <a:p>
            <a:r>
              <a:rPr lang="fi-FI" sz="1200" dirty="0"/>
              <a:t>1x Pinja </a:t>
            </a:r>
            <a:r>
              <a:rPr lang="fi-FI" sz="1200" dirty="0" err="1"/>
              <a:t>Opti</a:t>
            </a:r>
            <a:r>
              <a:rPr lang="fi-FI" sz="1200" dirty="0"/>
              <a:t> </a:t>
            </a:r>
            <a:r>
              <a:rPr lang="fi-FI" sz="1200" dirty="0" err="1"/>
              <a:t>Primer</a:t>
            </a:r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r>
              <a:rPr lang="fi-FI" sz="1200" dirty="0" err="1"/>
              <a:t>-Application</a:t>
            </a:r>
            <a:r>
              <a:rPr lang="fi-FI" sz="1200" dirty="0"/>
              <a:t> 120-160 g/m²</a:t>
            </a:r>
          </a:p>
          <a:p>
            <a:r>
              <a:rPr lang="fi-FI" sz="1200" dirty="0" err="1"/>
              <a:t>-Temporary</a:t>
            </a:r>
            <a:r>
              <a:rPr lang="fi-FI" sz="1200" dirty="0"/>
              <a:t> </a:t>
            </a:r>
            <a:r>
              <a:rPr lang="fi-FI" sz="1200" dirty="0" err="1"/>
              <a:t>protection</a:t>
            </a:r>
            <a:r>
              <a:rPr lang="fi-FI" sz="1200" dirty="0"/>
              <a:t> for 6-9 </a:t>
            </a:r>
            <a:r>
              <a:rPr lang="fi-FI" sz="1200" dirty="0" err="1"/>
              <a:t>months</a:t>
            </a:r>
            <a:endParaRPr lang="fi-FI" sz="1200" dirty="0"/>
          </a:p>
          <a:p>
            <a:r>
              <a:rPr lang="fi-FI" sz="1200" dirty="0" err="1"/>
              <a:t>-Top</a:t>
            </a:r>
            <a:r>
              <a:rPr lang="fi-FI" sz="1200" dirty="0"/>
              <a:t> </a:t>
            </a:r>
            <a:r>
              <a:rPr lang="fi-FI" sz="1200" dirty="0" err="1"/>
              <a:t>coat</a:t>
            </a:r>
            <a:r>
              <a:rPr lang="fi-FI" sz="1200" dirty="0"/>
              <a:t> </a:t>
            </a:r>
            <a:r>
              <a:rPr lang="fi-FI" sz="1200" dirty="0" err="1"/>
              <a:t>painting</a:t>
            </a:r>
            <a:r>
              <a:rPr lang="fi-FI" sz="1200" dirty="0"/>
              <a:t> </a:t>
            </a:r>
            <a:r>
              <a:rPr lang="fi-FI" sz="1200" dirty="0" err="1"/>
              <a:t>recommended</a:t>
            </a:r>
            <a:r>
              <a:rPr lang="fi-FI" sz="1200" dirty="0"/>
              <a:t> as </a:t>
            </a:r>
            <a:r>
              <a:rPr lang="fi-FI" sz="1200" dirty="0" err="1"/>
              <a:t>soon</a:t>
            </a:r>
            <a:endParaRPr lang="fi-FI" sz="1200" dirty="0"/>
          </a:p>
          <a:p>
            <a:r>
              <a:rPr lang="fi-FI" sz="1200" dirty="0"/>
              <a:t>as </a:t>
            </a:r>
            <a:r>
              <a:rPr lang="fi-FI" sz="1200" dirty="0" err="1"/>
              <a:t>possible</a:t>
            </a:r>
            <a:r>
              <a:rPr lang="fi-FI" sz="1200" dirty="0"/>
              <a:t> on </a:t>
            </a:r>
            <a:r>
              <a:rPr lang="fi-FI" sz="1200" dirty="0" err="1"/>
              <a:t>construction</a:t>
            </a:r>
            <a:r>
              <a:rPr lang="fi-FI" sz="1200" dirty="0"/>
              <a:t> </a:t>
            </a:r>
            <a:r>
              <a:rPr lang="fi-FI" sz="1200" dirty="0" err="1"/>
              <a:t>site</a:t>
            </a: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200" dirty="0"/>
          </a:p>
          <a:p>
            <a:pPr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934929031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kkurilaTheme">
  <a:themeElements>
    <a:clrScheme name="Tikkurila">
      <a:dk1>
        <a:sysClr val="windowText" lastClr="000000"/>
      </a:dk1>
      <a:lt1>
        <a:sysClr val="window" lastClr="FFFFFF"/>
      </a:lt1>
      <a:dk2>
        <a:srgbClr val="717171"/>
      </a:dk2>
      <a:lt2>
        <a:srgbClr val="F2F2F2"/>
      </a:lt2>
      <a:accent1>
        <a:srgbClr val="F3A60D"/>
      </a:accent1>
      <a:accent2>
        <a:srgbClr val="18BADA"/>
      </a:accent2>
      <a:accent3>
        <a:srgbClr val="77C618"/>
      </a:accent3>
      <a:accent4>
        <a:srgbClr val="955192"/>
      </a:accent4>
      <a:accent5>
        <a:srgbClr val="CAD90D"/>
      </a:accent5>
      <a:accent6>
        <a:srgbClr val="4095A6"/>
      </a:accent6>
      <a:hlink>
        <a:srgbClr val="18BADA"/>
      </a:hlink>
      <a:folHlink>
        <a:srgbClr val="4095A6"/>
      </a:folHlink>
    </a:clrScheme>
    <a:fontScheme name="Tikkuri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kkurilaTheme" id="{70AE119F-EA79-4F91-A3F6-BB511E2A12E9}" vid="{F1CD1D28-7CDF-42E4-A5B3-F2463F3FDA51}"/>
    </a:ext>
  </a:extLst>
</a:theme>
</file>

<file path=ppt/theme/theme3.xml><?xml version="1.0" encoding="utf-8"?>
<a:theme xmlns:a="http://schemas.openxmlformats.org/drawingml/2006/main" name="1_TikkurilaTheme">
  <a:themeElements>
    <a:clrScheme name="Tikkurila">
      <a:dk1>
        <a:sysClr val="windowText" lastClr="000000"/>
      </a:dk1>
      <a:lt1>
        <a:sysClr val="window" lastClr="FFFFFF"/>
      </a:lt1>
      <a:dk2>
        <a:srgbClr val="717171"/>
      </a:dk2>
      <a:lt2>
        <a:srgbClr val="F2F2F2"/>
      </a:lt2>
      <a:accent1>
        <a:srgbClr val="F3A60D"/>
      </a:accent1>
      <a:accent2>
        <a:srgbClr val="18BADA"/>
      </a:accent2>
      <a:accent3>
        <a:srgbClr val="77C618"/>
      </a:accent3>
      <a:accent4>
        <a:srgbClr val="955192"/>
      </a:accent4>
      <a:accent5>
        <a:srgbClr val="CAD90D"/>
      </a:accent5>
      <a:accent6>
        <a:srgbClr val="4095A6"/>
      </a:accent6>
      <a:hlink>
        <a:srgbClr val="18BADA"/>
      </a:hlink>
      <a:folHlink>
        <a:srgbClr val="4095A6"/>
      </a:folHlink>
    </a:clrScheme>
    <a:fontScheme name="Tikkuri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kkurilaTheme" id="{70AE119F-EA79-4F91-A3F6-BB511E2A12E9}" vid="{F1CD1D28-7CDF-42E4-A5B3-F2463F3FDA51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341C561EE7B4CAFAAB530738E490D" ma:contentTypeVersion="0" ma:contentTypeDescription="Create a new document." ma:contentTypeScope="" ma:versionID="0608ee4e07947ac587766218ac324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6A741-1F11-4520-82D6-969E051B712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E555BE-F2DB-4A46-9B19-DAD8837B9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352DA7-FE55-4E5A-BD8E-AC47F4AE0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3923</TotalTime>
  <Words>1046</Words>
  <Application>Microsoft Office PowerPoint</Application>
  <PresentationFormat>Näytössä katseltava diaesitys (4:3)</PresentationFormat>
  <Paragraphs>369</Paragraphs>
  <Slides>28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28</vt:i4>
      </vt:variant>
    </vt:vector>
  </HeadingPairs>
  <TitlesOfParts>
    <vt:vector size="34" baseType="lpstr">
      <vt:lpstr>MS PGothic</vt:lpstr>
      <vt:lpstr>Arial</vt:lpstr>
      <vt:lpstr>Calibri</vt:lpstr>
      <vt:lpstr>Mukautettu suunnittelumalli</vt:lpstr>
      <vt:lpstr>TikkurilaTheme</vt:lpstr>
      <vt:lpstr>1_TikkurilaTheme</vt:lpstr>
      <vt:lpstr>Industrial painting systems for exterior claddings</vt:lpstr>
      <vt:lpstr>Benefits of industrial painting compared painting on construction site</vt:lpstr>
      <vt:lpstr>Wood preparation</vt:lpstr>
      <vt:lpstr>Products for exterior claddings -primers</vt:lpstr>
      <vt:lpstr>Products for exterior claddings -top coats</vt:lpstr>
      <vt:lpstr>Products for exterior claddings -top coats</vt:lpstr>
      <vt:lpstr>Products for exterior claddings -top coats</vt:lpstr>
      <vt:lpstr>Products for exterior claddings -priming oils</vt:lpstr>
      <vt:lpstr>Typical painting systems</vt:lpstr>
      <vt:lpstr>Typical painting systems</vt:lpstr>
      <vt:lpstr>Typical painting systems</vt:lpstr>
      <vt:lpstr>Typical painting systems</vt:lpstr>
      <vt:lpstr>Typical painting systems</vt:lpstr>
      <vt:lpstr>Typical application system for Pinja Pro Primer</vt:lpstr>
      <vt:lpstr>Typical application system for Pinja Pro Primer  + Pinja Pro</vt:lpstr>
      <vt:lpstr>Typical application system for Ultra Pro or Ultra Pro 30</vt:lpstr>
      <vt:lpstr>Repainting of Pinja products</vt:lpstr>
      <vt:lpstr>Water borne wood stains for exterior claddings</vt:lpstr>
      <vt:lpstr>Wood stains for exterior claddings</vt:lpstr>
      <vt:lpstr>NEW Pinja Color Plus –woodstain which has long maintanance time</vt:lpstr>
      <vt:lpstr>Typical wood stain systems</vt:lpstr>
      <vt:lpstr>Typical application system for Pinja Color</vt:lpstr>
      <vt:lpstr>Typical application and drying methods</vt:lpstr>
      <vt:lpstr>Spraying automate</vt:lpstr>
      <vt:lpstr>  Vacuum machine</vt:lpstr>
      <vt:lpstr>  Brushing machine</vt:lpstr>
      <vt:lpstr>Horisontal and vertical drying ovens</vt:lpstr>
      <vt:lpstr>Application videos</vt:lpstr>
    </vt:vector>
  </TitlesOfParts>
  <Company>Tikkurila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/ Industrial Wood exterior RDI team</dc:title>
  <dc:creator>Takkunen Svetlana</dc:creator>
  <cp:lastModifiedBy>Keränen Erkki</cp:lastModifiedBy>
  <cp:revision>151</cp:revision>
  <dcterms:created xsi:type="dcterms:W3CDTF">2014-02-10T13:00:19Z</dcterms:created>
  <dcterms:modified xsi:type="dcterms:W3CDTF">2017-11-09T06:10:19Z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0x010100555341C561EE7B4CAFAAB530738E490D</vt:lpwstr>
  </property>
</Properties>
</file>